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y="6858000" cx="12192000"/>
  <p:notesSz cx="6858000" cy="9144000"/>
  <p:embeddedFontLs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hwnHM2HczSK7p+q43qxzPVLTtU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1AC5342-BE8E-4943-89D1-BB21E0CB7A47}">
  <a:tblStyle styleId="{11AC5342-BE8E-4943-89D1-BB21E0CB7A47}"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5.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OpenSans-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56a82191b_1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3556a82191b_1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marR="0" rtl="0" algn="l">
              <a:lnSpc>
                <a:spcPct val="100000"/>
              </a:lnSpc>
              <a:spcBef>
                <a:spcPts val="1000"/>
              </a:spcBef>
              <a:spcAft>
                <a:spcPts val="0"/>
              </a:spcAft>
              <a:buClr>
                <a:schemeClr val="dk1"/>
              </a:buClr>
              <a:buSzPts val="1100"/>
              <a:buFont typeface="Arial"/>
              <a:buNone/>
            </a:pPr>
            <a:r>
              <a:rPr i="1" lang="en-US">
                <a:solidFill>
                  <a:srgbClr val="404040"/>
                </a:solidFill>
              </a:rPr>
              <a:t>Deze dia stelt je, net als de vorige, in staat om uit te gaan van een uitdaging - meisjes die afhaken tijdens competitieve codeeruitdagingen - en de verschillende mogelijke strategieën te verkennen om de uitdaging aan te pakken. </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lang="en-US">
                <a:solidFill>
                  <a:srgbClr val="404040"/>
                </a:solidFill>
              </a:rPr>
              <a:t>Strategie#3 </a:t>
            </a:r>
            <a:r>
              <a:rPr b="1" i="0" lang="en-US">
                <a:solidFill>
                  <a:srgbClr val="404040"/>
                </a:solidFill>
              </a:rPr>
              <a:t>Aangepaste beoordeling </a:t>
            </a:r>
            <a:r>
              <a:rPr i="0" lang="en-US">
                <a:solidFill>
                  <a:srgbClr val="404040"/>
                </a:solidFill>
              </a:rPr>
              <a:t>- het herontwerpen van beoordelingscriteria om </a:t>
            </a:r>
            <a:r>
              <a:rPr b="1" i="0" lang="en-US">
                <a:solidFill>
                  <a:srgbClr val="404040"/>
                </a:solidFill>
              </a:rPr>
              <a:t>samenwerking, creativiteit en groei </a:t>
            </a:r>
            <a:r>
              <a:rPr i="0" lang="en-US">
                <a:solidFill>
                  <a:srgbClr val="404040"/>
                </a:solidFill>
              </a:rPr>
              <a:t>prioriteit te geven boven snelheid of competitie (bijv. getimede toetsen, beloningen voor "wie het eerst klaar is").</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Hoe het inclusie aanpakt</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Traditionele beoordelingen (bijv. snelheidsoefeningen voor codering) bevoordelen leerlingen die snel werken en benadelen vaak leerlingen die diep nadenken of samenwerken.  Rubrics daarentegen </a:t>
            </a:r>
            <a:r>
              <a:rPr b="1" i="0" lang="en-US">
                <a:solidFill>
                  <a:srgbClr val="404040"/>
                </a:solidFill>
              </a:rPr>
              <a:t>belonen (1) proces, (2) teamwerk, (3) iteratie</a:t>
            </a:r>
            <a:r>
              <a:rPr i="0" lang="en-US">
                <a:solidFill>
                  <a:srgbClr val="404040"/>
                </a:solidFill>
              </a:rPr>
              <a:t>.</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Genderstereotypen (bijv. "jongens zijn van nature beter in CS") gedijen goed bij solo-beoordelingen onder hoge druk. </a:t>
            </a:r>
            <a:r>
              <a:rPr b="1" i="0" lang="en-US">
                <a:solidFill>
                  <a:srgbClr val="404040"/>
                </a:solidFill>
              </a:rPr>
              <a:t>Het benadrukken van samenwerking laat </a:t>
            </a:r>
            <a:r>
              <a:rPr i="0" lang="en-US">
                <a:solidFill>
                  <a:srgbClr val="404040"/>
                </a:solidFill>
              </a:rPr>
              <a:t>dus </a:t>
            </a:r>
            <a:r>
              <a:rPr b="1" i="0" lang="en-US">
                <a:solidFill>
                  <a:srgbClr val="404040"/>
                </a:solidFill>
              </a:rPr>
              <a:t>zien dat competentie een aangeleerde vaardigheid </a:t>
            </a:r>
            <a:r>
              <a:rPr i="0" lang="en-US">
                <a:solidFill>
                  <a:srgbClr val="404040"/>
                </a:solidFill>
              </a:rPr>
              <a:t>is, geen aangeboren talent. Studenten met een niet-traditionele achtergrond kunnen uitblinken in ontwerp of probleemopvatting, maar worstelen met syntaxis. Rubrics kunnen een gewicht toekennen aan gebruikersgericht ontwerp (bijv. "uitgelegd hoe de app voorziet in een behoefte van de gemeenschap") en creativiteit (bijv. "onconventionele benaderingen gebruikt om een probleem op te lossen").</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Meetbare resultaten</a:t>
            </a:r>
            <a:endParaRPr/>
          </a:p>
          <a:p>
            <a:pPr indent="-273050" lvl="1" marL="742950" rtl="0" algn="l">
              <a:lnSpc>
                <a:spcPct val="100000"/>
              </a:lnSpc>
              <a:spcBef>
                <a:spcPts val="1000"/>
              </a:spcBef>
              <a:spcAft>
                <a:spcPts val="0"/>
              </a:spcAft>
              <a:buSzPts val="1200"/>
              <a:buFont typeface="Arial"/>
              <a:buChar char="•"/>
            </a:pPr>
            <a:r>
              <a:rPr b="1" lang="en-US"/>
              <a:t>Afrondingspercentages bijhouden per geslacht: </a:t>
            </a:r>
            <a:r>
              <a:rPr lang="en-US"/>
              <a:t>gemiddelde cijfers bijhouden voor/na veranderingen in de richtlijnen, uitgesplitst per geslacht/andere identiteitskenmerken.</a:t>
            </a:r>
            <a:endParaRPr/>
          </a:p>
          <a:p>
            <a:pPr indent="-273050" lvl="1" marL="742950" rtl="0" algn="l">
              <a:lnSpc>
                <a:spcPct val="100000"/>
              </a:lnSpc>
              <a:spcBef>
                <a:spcPts val="0"/>
              </a:spcBef>
              <a:spcAft>
                <a:spcPts val="0"/>
              </a:spcAft>
              <a:buSzPts val="1200"/>
              <a:buFont typeface="Arial"/>
              <a:buChar char="•"/>
            </a:pPr>
            <a:r>
              <a:rPr b="1" lang="en-US"/>
              <a:t>Deelnamebalans</a:t>
            </a:r>
            <a:r>
              <a:rPr lang="en-US"/>
              <a:t>: tel de bijdragen van gemarginaliseerde leerlingen aan groepsprojecten VS solotaken.</a:t>
            </a:r>
            <a:endParaRPr/>
          </a:p>
          <a:p>
            <a:pPr indent="-273050" lvl="1" marL="742950" rtl="0" algn="l">
              <a:lnSpc>
                <a:spcPct val="100000"/>
              </a:lnSpc>
              <a:spcBef>
                <a:spcPts val="0"/>
              </a:spcBef>
              <a:spcAft>
                <a:spcPts val="0"/>
              </a:spcAft>
              <a:buSzPts val="1200"/>
              <a:buFont typeface="Arial"/>
              <a:buChar char="•"/>
            </a:pPr>
            <a:r>
              <a:rPr b="1" lang="en-US"/>
              <a:t>Vertrouwensenquête: </a:t>
            </a:r>
            <a:r>
              <a:rPr lang="en-US"/>
              <a:t>ondervraag leerlingen over beoordelingscriteria, om erachter te komen of beoordelingscriteria sterke punten waarderen. </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Implementatietip</a:t>
            </a:r>
            <a:endParaRPr/>
          </a:p>
          <a:p>
            <a:pPr indent="-177800" lvl="1" marL="628650" marR="0" rtl="0" algn="l">
              <a:lnSpc>
                <a:spcPct val="100000"/>
              </a:lnSpc>
              <a:spcBef>
                <a:spcPts val="1000"/>
              </a:spcBef>
              <a:spcAft>
                <a:spcPts val="0"/>
              </a:spcAft>
              <a:buClr>
                <a:srgbClr val="000000"/>
              </a:buClr>
              <a:buSzPts val="1200"/>
              <a:buFont typeface="Calibri"/>
              <a:buChar char="•"/>
            </a:pPr>
            <a:r>
              <a:rPr i="1" lang="en-US"/>
              <a:t>Creëer samen met leerlingen rubrics: </a:t>
            </a:r>
            <a:r>
              <a:rPr i="0" lang="en-US"/>
              <a:t>laat leerlingen proactief bepalen welke vaardigheden gewaardeerd moeten worden voor het project.</a:t>
            </a:r>
            <a:endParaRPr/>
          </a:p>
          <a:p>
            <a:pPr indent="-177800" lvl="1" marL="628650" marR="0" rtl="0" algn="l">
              <a:lnSpc>
                <a:spcPct val="100000"/>
              </a:lnSpc>
              <a:spcBef>
                <a:spcPts val="0"/>
              </a:spcBef>
              <a:spcAft>
                <a:spcPts val="0"/>
              </a:spcAft>
              <a:buClr>
                <a:srgbClr val="000000"/>
              </a:buClr>
              <a:buSzPts val="1200"/>
              <a:buFont typeface="Calibri"/>
              <a:buChar char="•"/>
            </a:pPr>
            <a:r>
              <a:rPr i="1" lang="en-US"/>
              <a:t>Gebruik mastery grading: </a:t>
            </a:r>
            <a:r>
              <a:rPr i="0" lang="en-US"/>
              <a:t>sta revisies en herindiening toe </a:t>
            </a:r>
            <a:r>
              <a:rPr i="0" lang="en-US" u="none" cap="none" strike="noStrike">
                <a:solidFill>
                  <a:srgbClr val="000000"/>
                </a:solidFill>
              </a:rPr>
              <a:t>zodat leerlingen zich iteratief verbeteren.</a:t>
            </a:r>
            <a:endParaRPr/>
          </a:p>
          <a:p>
            <a:pPr indent="-17780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Vermijd getimede toetsen: vervang getimede toetsen door 'mee naar huis' (</a:t>
            </a:r>
            <a:r>
              <a:rPr i="1" lang="en-US" u="sng" cap="none" strike="noStrike">
                <a:solidFill>
                  <a:srgbClr val="000000"/>
                </a:solidFill>
              </a:rPr>
              <a:t>als en alleen als </a:t>
            </a:r>
            <a:r>
              <a:rPr i="0" lang="en-US" u="none" cap="none" strike="noStrike">
                <a:solidFill>
                  <a:srgbClr val="000000"/>
                </a:solidFill>
              </a:rPr>
              <a:t>iedereen thuis toegang heeft tot een apparaat) uitdagingen of mijlpalen.</a:t>
            </a:r>
            <a:endParaRPr i="0" u="none" cap="none" strike="noStrike">
              <a:solidFill>
                <a:srgbClr val="000000"/>
              </a:solidFill>
            </a:endParaRPr>
          </a:p>
          <a:p>
            <a:pPr indent="0" lvl="0" marL="914400" marR="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Strategie </a:t>
            </a:r>
            <a:endParaRPr/>
          </a:p>
          <a:p>
            <a:pPr indent="0" lvl="1" marL="457200" rtl="0" algn="l">
              <a:lnSpc>
                <a:spcPct val="100000"/>
              </a:lnSpc>
              <a:spcBef>
                <a:spcPts val="2000"/>
              </a:spcBef>
              <a:spcAft>
                <a:spcPts val="0"/>
              </a:spcAft>
              <a:buClr>
                <a:schemeClr val="dk1"/>
              </a:buClr>
              <a:buSzPts val="1100"/>
              <a:buFont typeface="Arial"/>
              <a:buNone/>
            </a:pPr>
            <a:r>
              <a:rPr i="0" lang="en-US">
                <a:solidFill>
                  <a:srgbClr val="404040"/>
                </a:solidFill>
              </a:rPr>
              <a:t>Gamification met roldiversiteit - spelachtige elementen (bijv. punten, badges, missies) integreren met diverse, niet-stereotype rolopties om leerlingen te betrekken bij codeeractiviteiten. </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Hoe het inclusie aanpakt</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Traditionele technische rollen (bijv. "Code Ninja") sluiten vaak aan bij mannelijke stereotypen, waardoor sommige leerlingen vervreemd raken. Daarom is het cruciaal </a:t>
            </a:r>
            <a:r>
              <a:rPr b="1" i="0" lang="en-US">
                <a:solidFill>
                  <a:srgbClr val="404040"/>
                </a:solidFill>
              </a:rPr>
              <a:t>om neutrale of inclusieve roltitels te gebruiken</a:t>
            </a:r>
            <a:r>
              <a:rPr i="0" lang="en-US">
                <a:solidFill>
                  <a:srgbClr val="404040"/>
                </a:solidFill>
              </a:rPr>
              <a:t>, zoals "datadetective", "logicaverkenner", "systeemarchitect". Vermijd het gebruik van semantiek die hoort bij het lexicon oorlog/gevecht/agressie (bv. krijger, ninja enz.).</a:t>
            </a:r>
            <a:endParaRPr/>
          </a:p>
          <a:p>
            <a:pPr indent="0" lvl="1" marL="0" marR="0" rtl="0" algn="l">
              <a:lnSpc>
                <a:spcPct val="100000"/>
              </a:lnSpc>
              <a:spcBef>
                <a:spcPts val="0"/>
              </a:spcBef>
              <a:spcAft>
                <a:spcPts val="0"/>
              </a:spcAft>
              <a:buClr>
                <a:schemeClr val="dk1"/>
              </a:buClr>
              <a:buSzPts val="1100"/>
              <a:buFont typeface="Arial"/>
              <a:buNone/>
            </a:pPr>
            <a:r>
              <a:rPr lang="en-US"/>
              <a:t>Gamification </a:t>
            </a:r>
            <a:r>
              <a:rPr i="0" lang="en-US">
                <a:solidFill>
                  <a:srgbClr val="404040"/>
                </a:solidFill>
              </a:rPr>
              <a:t>beloont vaak snelheid of competitie en bevoordeelt dominante groepen. Rolnamen kunnen eerder de nadruk leggen op (1) samenwerking; (2) creativiteit; (3) probleem-framing. </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Gemarginaliseerde studenten kunnen rollen vermijden die met 'hoge druk' titels worden benoemd. </a:t>
            </a:r>
            <a:r>
              <a:rPr b="1" i="0" lang="en-US">
                <a:solidFill>
                  <a:srgbClr val="404040"/>
                </a:solidFill>
              </a:rPr>
              <a:t>Zorg </a:t>
            </a:r>
            <a:r>
              <a:rPr i="0" lang="en-US">
                <a:solidFill>
                  <a:srgbClr val="404040"/>
                </a:solidFill>
              </a:rPr>
              <a:t>daarom </a:t>
            </a:r>
            <a:r>
              <a:rPr b="1" i="0" lang="en-US">
                <a:solidFill>
                  <a:srgbClr val="404040"/>
                </a:solidFill>
              </a:rPr>
              <a:t>voor rollen met namen die hen het gevoel geven dat er weinig op het spel staat</a:t>
            </a:r>
            <a:r>
              <a:rPr i="0" lang="en-US">
                <a:solidFill>
                  <a:srgbClr val="404040"/>
                </a:solidFill>
              </a:rPr>
              <a:t>, zodat ze geleidelijk zelfvertrouwen opbouwen.  </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lang="en-US">
                <a:solidFill>
                  <a:srgbClr val="404040"/>
                </a:solidFill>
              </a:rPr>
              <a:t>Meetbare </a:t>
            </a:r>
            <a:r>
              <a:rPr b="1" i="0" lang="en-US">
                <a:solidFill>
                  <a:srgbClr val="404040"/>
                </a:solidFill>
              </a:rPr>
              <a:t>resultaten</a:t>
            </a:r>
            <a:endParaRPr/>
          </a:p>
          <a:p>
            <a:pPr indent="-273050" lvl="1" marL="742950" rtl="0" algn="l">
              <a:lnSpc>
                <a:spcPct val="100000"/>
              </a:lnSpc>
              <a:spcBef>
                <a:spcPts val="0"/>
              </a:spcBef>
              <a:spcAft>
                <a:spcPts val="0"/>
              </a:spcAft>
              <a:buSzPts val="1200"/>
              <a:buFont typeface="Arial"/>
              <a:buChar char="•"/>
            </a:pPr>
            <a:r>
              <a:rPr b="1" lang="en-US"/>
              <a:t>Rolselectie per geslacht monitoren: </a:t>
            </a:r>
            <a:r>
              <a:rPr lang="en-US"/>
              <a:t>laat zien welke rollen leerlingen kiezen, uitgesplitst naar geslacht/andere identiteitskenmerken.</a:t>
            </a:r>
            <a:endParaRPr i="0" u="none" cap="none" strike="noStrike">
              <a:solidFill>
                <a:srgbClr val="000000"/>
              </a:solidFill>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Betrokkenheidsduur: </a:t>
            </a:r>
            <a:r>
              <a:rPr i="0" lang="en-US" u="none" cap="none" strike="noStrike">
                <a:solidFill>
                  <a:srgbClr val="000000"/>
                </a:solidFill>
              </a:rPr>
              <a:t>vergelijk de tijd die gemarginaliseerde leerlingen aan een taak besteden bij rolverscheidenheid versus traditionele gamificatie. </a:t>
            </a:r>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Zelfgerapporteerd comfort: </a:t>
            </a:r>
            <a:r>
              <a:rPr i="0" lang="en-US" u="none" cap="none" strike="noStrike">
                <a:solidFill>
                  <a:srgbClr val="000000"/>
                </a:solidFill>
              </a:rPr>
              <a:t>onderzoek het niveau van inclusie dat leerlingen ervaren tijdens de activiteit.</a:t>
            </a:r>
            <a:endParaRPr i="0" u="none" cap="none" strike="noStrike">
              <a:solidFill>
                <a:srgbClr val="000000"/>
              </a:solidFill>
            </a:endParaRPr>
          </a:p>
          <a:p>
            <a:pPr indent="0" lvl="0" marL="91440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Implementatietip</a:t>
            </a:r>
            <a:endParaRPr/>
          </a:p>
          <a:p>
            <a:pPr indent="-177800" lvl="1" marL="628650" rtl="0" algn="l">
              <a:lnSpc>
                <a:spcPct val="100000"/>
              </a:lnSpc>
              <a:spcBef>
                <a:spcPts val="0"/>
              </a:spcBef>
              <a:spcAft>
                <a:spcPts val="0"/>
              </a:spcAft>
              <a:buClr>
                <a:schemeClr val="dk1"/>
              </a:buClr>
              <a:buSzPts val="1200"/>
              <a:buFont typeface="Calibri"/>
              <a:buChar char="•"/>
            </a:pPr>
            <a:r>
              <a:rPr i="1" lang="en-US">
                <a:solidFill>
                  <a:srgbClr val="404040"/>
                </a:solidFill>
              </a:rPr>
              <a:t>Controleer roltaal: vervang stereotype termen. Vermijd gendertermen.  </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Wissel rollen af: </a:t>
            </a:r>
            <a:r>
              <a:rPr i="0" lang="en-US">
                <a:solidFill>
                  <a:srgbClr val="404040"/>
                </a:solidFill>
              </a:rPr>
              <a:t>Voorkom typecasting door gebruik te maken van willekeurige toewijzing of leerlingenkeuze.</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Leg de nadruk op connecties met de echte wereld door te laten zien hoe functies technische banen weerspiegelen.</a:t>
            </a:r>
            <a:endParaRPr b="1"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83" name="Google Shape;18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29f623bc3f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Deze dia is gewijd aan Activiteit #2.</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Maak kleine groepen van 3-4  </a:t>
            </a:r>
            <a:endParaRPr b="1">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Elke leerkracht deelt een van hun uitdagingsvragen uit Unit 1, verfijnd in Activiteit #2.</a:t>
            </a:r>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Samen brainstormen de leerkrachten 2-3 mogelijke interventiestrategieën voor elk van hun vragen.</a:t>
            </a:r>
            <a:endParaRPr/>
          </a:p>
          <a:p>
            <a:pPr indent="0" lvl="0" marL="0" rtl="0" algn="l">
              <a:lnSpc>
                <a:spcPct val="100000"/>
              </a:lnSpc>
              <a:spcBef>
                <a:spcPts val="0"/>
              </a:spcBef>
              <a:spcAft>
                <a:spcPts val="0"/>
              </a:spcAft>
              <a:buClr>
                <a:srgbClr val="404040"/>
              </a:buClr>
              <a:buSzPts val="2200"/>
              <a:buNone/>
            </a:pPr>
            <a:r>
              <a:rPr lang="en-US">
                <a:solidFill>
                  <a:srgbClr val="404040"/>
                </a:solidFill>
              </a:rPr>
              <a:t> De leerkrachten nemen hun toevlucht tot de lijst om elke interventie te overdenken en te evalueren:</a:t>
            </a:r>
            <a:endParaRPr/>
          </a:p>
          <a:p>
            <a:pPr indent="-330200" lvl="8" marL="342900" rtl="0" algn="l">
              <a:lnSpc>
                <a:spcPct val="100000"/>
              </a:lnSpc>
              <a:spcBef>
                <a:spcPts val="0"/>
              </a:spcBef>
              <a:spcAft>
                <a:spcPts val="0"/>
              </a:spcAft>
              <a:buSzPts val="1200"/>
              <a:buFont typeface="Calibri"/>
              <a:buChar char="-"/>
            </a:pPr>
            <a:r>
              <a:rPr i="1" lang="en-US">
                <a:solidFill>
                  <a:schemeClr val="dk1"/>
                </a:solidFill>
              </a:rPr>
              <a:t>Is het afgestemd op de principes van informaticaonderwijs?</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Is het gericht op genderintegratie?</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Is het praktisch te implementeren?</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Welke meetbare resultaten kunnen we bijhouden?</a:t>
            </a:r>
            <a:endParaRPr i="1">
              <a:solidFill>
                <a:schemeClr val="dk1"/>
              </a:solidFill>
            </a:endParaRPr>
          </a:p>
          <a:p>
            <a:pPr indent="-228600" lvl="4" marL="457200" rtl="0" algn="l">
              <a:lnSpc>
                <a:spcPct val="100000"/>
              </a:lnSpc>
              <a:spcBef>
                <a:spcPts val="0"/>
              </a:spcBef>
              <a:spcAft>
                <a:spcPts val="0"/>
              </a:spcAft>
              <a:buClr>
                <a:srgbClr val="404040"/>
              </a:buClr>
              <a:buSzPts val="2200"/>
              <a:buFont typeface="Calibri"/>
              <a:buNone/>
            </a:pPr>
            <a:r>
              <a:t/>
            </a:r>
            <a:endParaRPr b="1">
              <a:solidFill>
                <a:srgbClr val="404040"/>
              </a:solidFill>
            </a:endParaRPr>
          </a:p>
          <a:p>
            <a:pPr indent="-304800" lvl="4" marL="457200" rtl="0" algn="l">
              <a:lnSpc>
                <a:spcPct val="100000"/>
              </a:lnSpc>
              <a:spcBef>
                <a:spcPts val="0"/>
              </a:spcBef>
              <a:spcAft>
                <a:spcPts val="0"/>
              </a:spcAft>
              <a:buClr>
                <a:srgbClr val="404040"/>
              </a:buClr>
              <a:buSzPts val="1200"/>
              <a:buFont typeface="Calibri"/>
              <a:buChar char="●"/>
            </a:pPr>
            <a:r>
              <a:rPr b="1" lang="en-US">
                <a:solidFill>
                  <a:schemeClr val="dk1"/>
                </a:solidFill>
              </a:rPr>
              <a:t>Groep delen: elke groep presenteert een interventie-idee aan de groep.</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192" name="Google Shape;192;g329f623bc3f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29f623bc3f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sz="1100">
                <a:solidFill>
                  <a:srgbClr val="1D1D1B"/>
                </a:solidFill>
              </a:rPr>
              <a:t>Met deze dia kunt u de 3 eerste stappen van het 5-stappenproces voor het maken van een actieonderzoeksplan presenteren.</a:t>
            </a:r>
            <a:endParaRPr sz="1100"/>
          </a:p>
          <a:p>
            <a:pPr indent="0" lvl="0" marL="228600" rtl="0" algn="l">
              <a:lnSpc>
                <a:spcPct val="100000"/>
              </a:lnSpc>
              <a:spcBef>
                <a:spcPts val="0"/>
              </a:spcBef>
              <a:spcAft>
                <a:spcPts val="0"/>
              </a:spcAft>
              <a:buSzPts val="1400"/>
              <a:buFont typeface="Arial"/>
              <a:buNone/>
            </a:pPr>
            <a:r>
              <a:t/>
            </a:r>
            <a:endParaRPr i="1"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Onderzoeksvraag: </a:t>
            </a:r>
            <a:r>
              <a:rPr lang="en-US" sz="1100">
                <a:solidFill>
                  <a:srgbClr val="1D1D1B"/>
                </a:solidFill>
              </a:rPr>
              <a:t>verfijning van de vraag uit Unit 1 met behulp van de SMART-criteria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Specifiek | Meetbaar | Actiegericht | Relevant | Tijdgebonden</a:t>
            </a:r>
            <a:endParaRPr sz="1100"/>
          </a:p>
          <a:p>
            <a:pPr indent="0" lvl="1" marL="457200" rtl="0" algn="l">
              <a:lnSpc>
                <a:spcPct val="100000"/>
              </a:lnSpc>
              <a:spcBef>
                <a:spcPts val="0"/>
              </a:spcBef>
              <a:spcAft>
                <a:spcPts val="0"/>
              </a:spcAft>
              <a:buSzPts val="1400"/>
              <a:buFont typeface="Arial"/>
              <a:buNone/>
            </a:pPr>
            <a:r>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Voorbeeld:</a:t>
            </a:r>
            <a:endParaRPr sz="1100"/>
          </a:p>
          <a:p>
            <a:pPr indent="0" lvl="1" marL="457200" rtl="0" algn="l">
              <a:lnSpc>
                <a:spcPct val="100000"/>
              </a:lnSpc>
              <a:spcBef>
                <a:spcPts val="0"/>
              </a:spcBef>
              <a:spcAft>
                <a:spcPts val="0"/>
              </a:spcAft>
              <a:buSzPts val="1400"/>
              <a:buFont typeface="Arial"/>
              <a:buNone/>
            </a:pPr>
            <a:r>
              <a:rPr i="1" lang="en-US" sz="1100">
                <a:solidFill>
                  <a:srgbClr val="404040"/>
                </a:solidFill>
              </a:rPr>
              <a:t>voor: </a:t>
            </a:r>
            <a:r>
              <a:rPr i="0" lang="en-US" sz="1100">
                <a:solidFill>
                  <a:srgbClr val="404040"/>
                </a:solidFill>
              </a:rPr>
              <a:t>Hoe betrek je meisjes bij coderen?</a:t>
            </a:r>
            <a:endParaRPr sz="1100"/>
          </a:p>
          <a:p>
            <a:pPr indent="-228600" lvl="0" marL="457200" marR="0" rtl="0" algn="l">
              <a:lnSpc>
                <a:spcPct val="100000"/>
              </a:lnSpc>
              <a:spcBef>
                <a:spcPts val="0"/>
              </a:spcBef>
              <a:spcAft>
                <a:spcPts val="0"/>
              </a:spcAft>
              <a:buClr>
                <a:srgbClr val="000000"/>
              </a:buClr>
              <a:buSzPts val="1400"/>
              <a:buFont typeface="Arial"/>
              <a:buNone/>
            </a:pPr>
            <a:r>
              <a:rPr i="1" lang="en-US" sz="1100"/>
              <a:t>	na: </a:t>
            </a:r>
            <a:r>
              <a:rPr i="0" lang="en-US" sz="1100"/>
              <a:t>Hoe </a:t>
            </a:r>
            <a:r>
              <a:rPr i="0" lang="en-US" sz="1100">
                <a:solidFill>
                  <a:srgbClr val="404040"/>
                </a:solidFill>
              </a:rPr>
              <a:t>verhoogt peer-led algoritme ontwerp de participatie van meisjes in Python groepsprojecten gedurende 4 weken?</a:t>
            </a:r>
            <a:endParaRPr sz="1100"/>
          </a:p>
          <a:p>
            <a:pPr indent="-228600" lvl="0" marL="457200" marR="0" rtl="0" algn="l">
              <a:lnSpc>
                <a:spcPct val="100000"/>
              </a:lnSpc>
              <a:spcBef>
                <a:spcPts val="0"/>
              </a:spcBef>
              <a:spcAft>
                <a:spcPts val="0"/>
              </a:spcAft>
              <a:buClr>
                <a:srgbClr val="000000"/>
              </a:buClr>
              <a:buSzPts val="1400"/>
              <a:buFont typeface="Arial"/>
              <a:buNone/>
            </a:pPr>
            <a:r>
              <a:t/>
            </a:r>
            <a:endParaRPr b="1" i="0" sz="1100">
              <a:solidFill>
                <a:srgbClr val="404040"/>
              </a:solidFill>
            </a:endParaRPr>
          </a:p>
          <a:p>
            <a:pPr indent="-298450" lvl="0" marL="457200" rtl="0" algn="l">
              <a:lnSpc>
                <a:spcPct val="100000"/>
              </a:lnSpc>
              <a:spcBef>
                <a:spcPts val="0"/>
              </a:spcBef>
              <a:spcAft>
                <a:spcPts val="0"/>
              </a:spcAft>
              <a:buClr>
                <a:srgbClr val="1D1D1B"/>
              </a:buClr>
              <a:buSzPts val="1100"/>
              <a:buChar char="●"/>
            </a:pPr>
            <a:r>
              <a:rPr b="1" lang="en-US" sz="1100">
                <a:solidFill>
                  <a:srgbClr val="1D1D1B"/>
                </a:solidFill>
              </a:rPr>
              <a:t>Interventie Strategie:</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Leerlingen kiezen één strategie uit de brainstorm in de vorige activiteit en ze verfijnen deze om ervoor te zorgen dat deze (a) is afgestemd op informaticadoelstellingen en (b) is ontworpen om de hoofdoorzaak aan te pakken. </a:t>
            </a:r>
            <a:endParaRPr sz="1100"/>
          </a:p>
          <a:p>
            <a:pPr indent="0" lvl="0" marL="228600" rtl="0" algn="l">
              <a:lnSpc>
                <a:spcPct val="100000"/>
              </a:lnSpc>
              <a:spcBef>
                <a:spcPts val="0"/>
              </a:spcBef>
              <a:spcAft>
                <a:spcPts val="0"/>
              </a:spcAft>
              <a:buSzPts val="1400"/>
              <a:buFont typeface="Arial"/>
              <a:buNone/>
            </a:pPr>
            <a:r>
              <a:t/>
            </a:r>
            <a:endParaRPr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Implementatiestappen:</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Leerlingen stellen de volgende drie vragen: </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Wat ga je doen?</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Wanneer ga je het doen?</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Wie is erbij betrokken?</a:t>
            </a:r>
            <a:endParaRPr sz="1100"/>
          </a:p>
          <a:p>
            <a:pPr indent="-82550" lvl="0" marL="400050" rtl="0" algn="l">
              <a:lnSpc>
                <a:spcPct val="100000"/>
              </a:lnSpc>
              <a:spcBef>
                <a:spcPts val="0"/>
              </a:spcBef>
              <a:spcAft>
                <a:spcPts val="0"/>
              </a:spcAft>
              <a:buSzPts val="1400"/>
              <a:buFont typeface="Calibri"/>
              <a:buNone/>
            </a:pPr>
            <a:r>
              <a:t/>
            </a:r>
            <a:endParaRPr i="1" sz="1100">
              <a:solidFill>
                <a:srgbClr val="1D1D1B"/>
              </a:solidFill>
            </a:endParaRPr>
          </a:p>
          <a:p>
            <a:pPr indent="0" lvl="0" marL="228600" rtl="0" algn="l">
              <a:lnSpc>
                <a:spcPct val="100000"/>
              </a:lnSpc>
              <a:spcBef>
                <a:spcPts val="0"/>
              </a:spcBef>
              <a:spcAft>
                <a:spcPts val="0"/>
              </a:spcAft>
              <a:buSzPts val="1400"/>
              <a:buFont typeface="Arial"/>
              <a:buNone/>
            </a:pPr>
            <a:r>
              <a:rPr lang="en-US" sz="1100">
                <a:solidFill>
                  <a:srgbClr val="1D1D1B"/>
                </a:solidFill>
              </a:rPr>
              <a:t>Splits je interventie op in drie stappen met een vastgestelde deadline. </a:t>
            </a:r>
            <a:endParaRPr sz="1100"/>
          </a:p>
          <a:p>
            <a:pPr indent="0" lvl="0" marL="228600" rtl="0" algn="l">
              <a:lnSpc>
                <a:spcPct val="100000"/>
              </a:lnSpc>
              <a:spcBef>
                <a:spcPts val="0"/>
              </a:spcBef>
              <a:spcAft>
                <a:spcPts val="0"/>
              </a:spcAft>
              <a:buSzPts val="1400"/>
              <a:buFont typeface="Calibri"/>
              <a:buNone/>
            </a:pPr>
            <a:r>
              <a:t/>
            </a:r>
            <a:endParaRPr sz="1100">
              <a:solidFill>
                <a:srgbClr val="1D1D1B"/>
              </a:solidFill>
            </a:endParaRPr>
          </a:p>
          <a:p>
            <a:pPr indent="0" lvl="0" marL="228600" rtl="0" algn="l">
              <a:lnSpc>
                <a:spcPct val="100000"/>
              </a:lnSpc>
              <a:spcBef>
                <a:spcPts val="0"/>
              </a:spcBef>
              <a:spcAft>
                <a:spcPts val="0"/>
              </a:spcAft>
              <a:buSzPts val="1400"/>
              <a:buFont typeface="Arial"/>
              <a:buNone/>
            </a:pPr>
            <a:r>
              <a:rPr b="1" i="1" lang="en-US" sz="1100" u="sng">
                <a:solidFill>
                  <a:srgbClr val="404040"/>
                </a:solidFill>
              </a:rPr>
              <a:t>Voorbeeld:</a:t>
            </a:r>
            <a:endParaRPr b="1" sz="1100"/>
          </a:p>
          <a:p>
            <a:pPr indent="0" lvl="0" marL="228600" rtl="0" algn="l">
              <a:lnSpc>
                <a:spcPct val="100000"/>
              </a:lnSpc>
              <a:spcBef>
                <a:spcPts val="0"/>
              </a:spcBef>
              <a:spcAft>
                <a:spcPts val="0"/>
              </a:spcAft>
              <a:buSzPts val="1400"/>
              <a:buFont typeface="Arial"/>
              <a:buNone/>
            </a:pPr>
            <a:r>
              <a:rPr i="1" lang="en-US" sz="1100">
                <a:solidFill>
                  <a:srgbClr val="404040"/>
                </a:solidFill>
              </a:rPr>
              <a:t>Week 1:</a:t>
            </a:r>
            <a:r>
              <a:rPr i="0" lang="en-US" sz="1100">
                <a:solidFill>
                  <a:srgbClr val="404040"/>
                </a:solidFill>
              </a:rPr>
              <a:t> Leerlingen trainen in protocollen voor paarsgewijs programmeren.</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Week 2-3: </a:t>
            </a:r>
            <a:r>
              <a:rPr i="0" lang="en-US" sz="1100">
                <a:solidFill>
                  <a:srgbClr val="404040"/>
                </a:solidFill>
              </a:rPr>
              <a:t>Paren toewijzen in evenwicht tussen de geslachten; meisjes leiden debuggingtaken.</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Week 4:</a:t>
            </a:r>
            <a:r>
              <a:rPr i="0" lang="en-US" sz="1100">
                <a:solidFill>
                  <a:srgbClr val="404040"/>
                </a:solidFill>
              </a:rPr>
              <a:t> Enquête onder studenten over hun ervaringen.</a:t>
            </a:r>
            <a:endParaRPr sz="1100"/>
          </a:p>
          <a:p>
            <a:pPr indent="0" lvl="0" marL="228600" rtl="0" algn="l">
              <a:lnSpc>
                <a:spcPct val="100000"/>
              </a:lnSpc>
              <a:spcBef>
                <a:spcPts val="0"/>
              </a:spcBef>
              <a:spcAft>
                <a:spcPts val="0"/>
              </a:spcAft>
              <a:buSzPts val="1400"/>
              <a:buFont typeface="Arial"/>
              <a:buNone/>
            </a:pPr>
            <a:r>
              <a:t/>
            </a:r>
            <a:endParaRPr i="0" sz="1100">
              <a:solidFill>
                <a:srgbClr val="404040"/>
              </a:solidFill>
            </a:endParaRPr>
          </a:p>
          <a:p>
            <a:pPr indent="0" lvl="0" marL="0" rtl="0" algn="l">
              <a:lnSpc>
                <a:spcPct val="100000"/>
              </a:lnSpc>
              <a:spcBef>
                <a:spcPts val="1000"/>
              </a:spcBef>
              <a:spcAft>
                <a:spcPts val="1000"/>
              </a:spcAft>
              <a:buSzPts val="1100"/>
              <a:buNone/>
            </a:pPr>
            <a:r>
              <a:t/>
            </a:r>
            <a:endParaRPr sz="1100">
              <a:solidFill>
                <a:srgbClr val="1D1D1B"/>
              </a:solidFill>
            </a:endParaRPr>
          </a:p>
        </p:txBody>
      </p:sp>
      <p:sp>
        <p:nvSpPr>
          <p:cNvPr id="199" name="Google Shape;199;g329f623bc3f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Met deze dia kunt u de 4e eerste stap van het 5-stappenproces voor het maken van een actieonderzoeksplan presenteren.</a:t>
            </a:r>
            <a:endParaRPr/>
          </a:p>
          <a:p>
            <a:pPr indent="0" lvl="0" marL="228600" rtl="0" algn="l">
              <a:lnSpc>
                <a:spcPct val="100000"/>
              </a:lnSpc>
              <a:spcBef>
                <a:spcPts val="0"/>
              </a:spcBef>
              <a:spcAft>
                <a:spcPts val="0"/>
              </a:spcAft>
              <a:buSzPts val="1400"/>
              <a:buFont typeface="Arial"/>
              <a:buNone/>
            </a:pPr>
            <a:r>
              <a:t/>
            </a:r>
            <a:endParaRPr/>
          </a:p>
          <a:p>
            <a:pPr indent="-158750" lvl="0" marL="400050" rtl="0" algn="l">
              <a:lnSpc>
                <a:spcPct val="100000"/>
              </a:lnSpc>
              <a:spcBef>
                <a:spcPts val="0"/>
              </a:spcBef>
              <a:spcAft>
                <a:spcPts val="0"/>
              </a:spcAft>
              <a:buSzPts val="1200"/>
              <a:buFont typeface="Calibri"/>
              <a:buChar char="•"/>
            </a:pPr>
            <a:r>
              <a:rPr lang="en-US">
                <a:solidFill>
                  <a:srgbClr val="1D1D1B"/>
                </a:solidFill>
              </a:rPr>
              <a:t>Methoden voor gegevensverzameling</a:t>
            </a:r>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0" lvl="0" marL="228600" rtl="0" algn="l">
              <a:lnSpc>
                <a:spcPct val="100000"/>
              </a:lnSpc>
              <a:spcBef>
                <a:spcPts val="0"/>
              </a:spcBef>
              <a:spcAft>
                <a:spcPts val="0"/>
              </a:spcAft>
              <a:buSzPts val="1400"/>
              <a:buFont typeface="Arial"/>
              <a:buNone/>
            </a:pPr>
            <a:r>
              <a:rPr lang="en-US">
                <a:solidFill>
                  <a:srgbClr val="1D1D1B"/>
                </a:solidFill>
              </a:rPr>
              <a:t>Leerlingen selecteren 1 tot 2 methoden om de impact te meten.</a:t>
            </a:r>
            <a:endParaRPr/>
          </a:p>
          <a:p>
            <a:pPr indent="0" lvl="0" marL="228600" rtl="0" algn="l">
              <a:lnSpc>
                <a:spcPct val="100000"/>
              </a:lnSpc>
              <a:spcBef>
                <a:spcPts val="0"/>
              </a:spcBef>
              <a:spcAft>
                <a:spcPts val="0"/>
              </a:spcAft>
              <a:buSzPts val="1400"/>
              <a:buFont typeface="Arial"/>
              <a:buNone/>
            </a:pPr>
            <a:r>
              <a:rPr i="1" lang="en-US">
                <a:solidFill>
                  <a:srgbClr val="1D1D1B"/>
                </a:solidFill>
              </a:rPr>
              <a:t>Kwalitatief: Welke cijfers zullen verandering aantonen?</a:t>
            </a:r>
            <a:endParaRPr/>
          </a:p>
          <a:p>
            <a:pPr indent="0" lvl="0" marL="228600" rtl="0" algn="l">
              <a:lnSpc>
                <a:spcPct val="100000"/>
              </a:lnSpc>
              <a:spcBef>
                <a:spcPts val="0"/>
              </a:spcBef>
              <a:spcAft>
                <a:spcPts val="0"/>
              </a:spcAft>
              <a:buSzPts val="1400"/>
              <a:buFont typeface="Arial"/>
              <a:buNone/>
            </a:pPr>
            <a:r>
              <a:rPr i="1" lang="en-US">
                <a:solidFill>
                  <a:srgbClr val="1D1D1B"/>
                </a:solidFill>
              </a:rPr>
              <a:t>Kwantitatief: Welke verhalen of feedback zullen onthullen waarom?</a:t>
            </a:r>
            <a:endParaRPr/>
          </a:p>
          <a:p>
            <a:pPr indent="0" lvl="0" marL="228600" rtl="0" algn="l">
              <a:lnSpc>
                <a:spcPct val="100000"/>
              </a:lnSpc>
              <a:spcBef>
                <a:spcPts val="0"/>
              </a:spcBef>
              <a:spcAft>
                <a:spcPts val="0"/>
              </a:spcAft>
              <a:buSzPts val="1400"/>
              <a:buFont typeface="Arial"/>
              <a:buNone/>
            </a:pPr>
            <a:r>
              <a:t/>
            </a:r>
            <a:endParaRPr i="1">
              <a:solidFill>
                <a:srgbClr val="1D1D1B"/>
              </a:solidFill>
            </a:endParaRPr>
          </a:p>
          <a:p>
            <a:pPr indent="0" lvl="0" marL="228600" rtl="0" algn="l">
              <a:lnSpc>
                <a:spcPct val="100000"/>
              </a:lnSpc>
              <a:spcBef>
                <a:spcPts val="0"/>
              </a:spcBef>
              <a:spcAft>
                <a:spcPts val="0"/>
              </a:spcAft>
              <a:buSzPts val="1400"/>
              <a:buFont typeface="Arial"/>
              <a:buNone/>
            </a:pPr>
            <a:r>
              <a:rPr i="1" lang="en-US">
                <a:solidFill>
                  <a:srgbClr val="1D1D1B"/>
                </a:solidFill>
              </a:rPr>
              <a:t>Ze definiëren duidelijk de </a:t>
            </a:r>
            <a:r>
              <a:rPr b="1" i="1" lang="en-US">
                <a:solidFill>
                  <a:srgbClr val="1D1D1B"/>
                </a:solidFill>
              </a:rPr>
              <a:t>methode</a:t>
            </a:r>
            <a:r>
              <a:rPr i="1" lang="en-US">
                <a:solidFill>
                  <a:srgbClr val="1D1D1B"/>
                </a:solidFill>
              </a:rPr>
              <a:t>, </a:t>
            </a:r>
            <a:r>
              <a:rPr b="1" i="1" lang="en-US">
                <a:solidFill>
                  <a:srgbClr val="1D1D1B"/>
                </a:solidFill>
              </a:rPr>
              <a:t>wat ze willen volgen</a:t>
            </a:r>
            <a:r>
              <a:rPr i="1" lang="en-US">
                <a:solidFill>
                  <a:srgbClr val="1D1D1B"/>
                </a:solidFill>
              </a:rPr>
              <a:t>, </a:t>
            </a:r>
            <a:r>
              <a:rPr b="1" i="1" lang="en-US">
                <a:solidFill>
                  <a:srgbClr val="1D1D1B"/>
                </a:solidFill>
              </a:rPr>
              <a:t>het instrument </a:t>
            </a:r>
            <a:r>
              <a:rPr i="1" lang="en-US">
                <a:solidFill>
                  <a:srgbClr val="1D1D1B"/>
                </a:solidFill>
              </a:rPr>
              <a:t>en de </a:t>
            </a:r>
            <a:r>
              <a:rPr b="1" i="1" lang="en-US">
                <a:solidFill>
                  <a:srgbClr val="1D1D1B"/>
                </a:solidFill>
              </a:rPr>
              <a:t>frequentie</a:t>
            </a:r>
            <a:endParaRPr/>
          </a:p>
          <a:p>
            <a:pPr indent="0" lvl="0" marL="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Plan voor samenwerking</a:t>
            </a:r>
            <a:endParaRPr/>
          </a:p>
          <a:p>
            <a:pPr indent="0" lvl="0" marL="228600" rtl="0" algn="l">
              <a:lnSpc>
                <a:spcPct val="100000"/>
              </a:lnSpc>
              <a:spcBef>
                <a:spcPts val="0"/>
              </a:spcBef>
              <a:spcAft>
                <a:spcPts val="0"/>
              </a:spcAft>
              <a:buSzPts val="1400"/>
              <a:buFont typeface="Arial"/>
              <a:buNone/>
            </a:pPr>
            <a:r>
              <a:rPr lang="en-US">
                <a:solidFill>
                  <a:srgbClr val="1D1D1B"/>
                </a:solidFill>
              </a:rPr>
              <a:t>Leerlingen brengen hun ondersteuningsnetwerk in kaart:</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Collega's: </a:t>
            </a:r>
            <a:r>
              <a:rPr i="0" lang="en-US">
                <a:solidFill>
                  <a:srgbClr val="1D1D1B"/>
                </a:solidFill>
              </a:rPr>
              <a:t>wie helpt bij de implementatie/analyse?</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Studenten: </a:t>
            </a:r>
            <a:r>
              <a:rPr i="0" lang="en-US">
                <a:solidFill>
                  <a:srgbClr val="1D1D1B"/>
                </a:solidFill>
              </a:rPr>
              <a:t>hoe worden studenten mede-eigenaar van het proces?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Ze definiëren duidelijk het type '</a:t>
            </a:r>
            <a:r>
              <a:rPr b="1" i="0" lang="en-US">
                <a:solidFill>
                  <a:srgbClr val="1D1D1B"/>
                </a:solidFill>
              </a:rPr>
              <a:t>medewerker</a:t>
            </a:r>
            <a:r>
              <a:rPr i="0" lang="en-US">
                <a:solidFill>
                  <a:srgbClr val="1D1D1B"/>
                </a:solidFill>
              </a:rPr>
              <a:t>', hun </a:t>
            </a:r>
            <a:r>
              <a:rPr b="1" i="0" lang="en-US">
                <a:solidFill>
                  <a:srgbClr val="1D1D1B"/>
                </a:solidFill>
              </a:rPr>
              <a:t>rol </a:t>
            </a:r>
            <a:r>
              <a:rPr i="0" lang="en-US">
                <a:solidFill>
                  <a:srgbClr val="1D1D1B"/>
                </a:solidFill>
              </a:rPr>
              <a:t>en de </a:t>
            </a:r>
            <a:r>
              <a:rPr b="1" i="0" lang="en-US">
                <a:solidFill>
                  <a:srgbClr val="1D1D1B"/>
                </a:solidFill>
              </a:rPr>
              <a:t>actie</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a:solidFill>
                <a:srgbClr val="1D1D1B"/>
              </a:solidFill>
            </a:endParaRPr>
          </a:p>
        </p:txBody>
      </p:sp>
      <p:sp>
        <p:nvSpPr>
          <p:cNvPr id="208" name="Google Shape;20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Met deze dia kunt u de 5e stap van het 5-stappenproces voor het bouwen van een actieonderzoeksplan presenteren.</a:t>
            </a:r>
            <a:endParaRPr i="1">
              <a:solidFill>
                <a:srgbClr val="1D1D1B"/>
              </a:solidFill>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Samenwerkingsplan</a:t>
            </a:r>
            <a:endParaRPr/>
          </a:p>
          <a:p>
            <a:pPr indent="0" lvl="0" marL="228600" rtl="0" algn="l">
              <a:lnSpc>
                <a:spcPct val="100000"/>
              </a:lnSpc>
              <a:spcBef>
                <a:spcPts val="0"/>
              </a:spcBef>
              <a:spcAft>
                <a:spcPts val="0"/>
              </a:spcAft>
              <a:buSzPts val="1400"/>
              <a:buFont typeface="Arial"/>
              <a:buNone/>
            </a:pPr>
            <a:r>
              <a:rPr lang="en-US">
                <a:solidFill>
                  <a:srgbClr val="1D1D1B"/>
                </a:solidFill>
              </a:rPr>
              <a:t>Leerlingen brengen hun ondersteuningsnetwerk in kaart:</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Collega's: </a:t>
            </a:r>
            <a:r>
              <a:rPr i="0" lang="en-US">
                <a:solidFill>
                  <a:srgbClr val="1D1D1B"/>
                </a:solidFill>
              </a:rPr>
              <a:t>wie helpt bij de uitvoering/analyse?</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Studenten: </a:t>
            </a:r>
            <a:r>
              <a:rPr i="0" lang="en-US">
                <a:solidFill>
                  <a:srgbClr val="1D1D1B"/>
                </a:solidFill>
              </a:rPr>
              <a:t>hoe worden studenten mede-eigenaar van het proces?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Ze definiëren duidelijk het type '</a:t>
            </a:r>
            <a:r>
              <a:rPr b="1" i="0" lang="en-US">
                <a:solidFill>
                  <a:srgbClr val="1D1D1B"/>
                </a:solidFill>
              </a:rPr>
              <a:t>medewerker</a:t>
            </a:r>
            <a:r>
              <a:rPr i="0" lang="en-US">
                <a:solidFill>
                  <a:srgbClr val="1D1D1B"/>
                </a:solidFill>
              </a:rPr>
              <a:t>', hun </a:t>
            </a:r>
            <a:r>
              <a:rPr b="1" i="0" lang="en-US">
                <a:solidFill>
                  <a:srgbClr val="1D1D1B"/>
                </a:solidFill>
              </a:rPr>
              <a:t>rol </a:t>
            </a:r>
            <a:r>
              <a:rPr i="0" lang="en-US">
                <a:solidFill>
                  <a:srgbClr val="1D1D1B"/>
                </a:solidFill>
              </a:rPr>
              <a:t>en de </a:t>
            </a:r>
            <a:r>
              <a:rPr b="1" i="0" lang="en-US">
                <a:solidFill>
                  <a:srgbClr val="1D1D1B"/>
                </a:solidFill>
              </a:rPr>
              <a:t>actie</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sz="1100">
              <a:solidFill>
                <a:srgbClr val="1D1D1B"/>
              </a:solidFill>
              <a:latin typeface="Arial"/>
              <a:ea typeface="Arial"/>
              <a:cs typeface="Arial"/>
              <a:sym typeface="Arial"/>
            </a:endParaRPr>
          </a:p>
        </p:txBody>
      </p:sp>
      <p:sp>
        <p:nvSpPr>
          <p:cNvPr id="217" name="Google Shape;21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Deze dia is gewijd aan Activiteit #3, gericht op het ontwikkelen van een actieonderzoeksplan.</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0" lvl="0" marL="88900" rtl="0" algn="l">
              <a:lnSpc>
                <a:spcPct val="100000"/>
              </a:lnSpc>
              <a:spcBef>
                <a:spcPts val="0"/>
              </a:spcBef>
              <a:spcAft>
                <a:spcPts val="0"/>
              </a:spcAft>
              <a:buClr>
                <a:srgbClr val="404040"/>
              </a:buClr>
              <a:buSzPts val="2200"/>
              <a:buFont typeface="Calibri"/>
              <a:buNone/>
            </a:pPr>
            <a:r>
              <a:rPr lang="en-US">
                <a:solidFill>
                  <a:srgbClr val="404040"/>
                </a:solidFill>
              </a:rPr>
              <a:t>U nodigt de deelnemers uit om hun eigen sjabloon voor een actieonderzoeksplan in te vullen.</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215900" lvl="0" marL="457200" rtl="0" algn="l">
              <a:lnSpc>
                <a:spcPct val="107000"/>
              </a:lnSpc>
              <a:spcBef>
                <a:spcPts val="0"/>
              </a:spcBef>
              <a:spcAft>
                <a:spcPts val="0"/>
              </a:spcAft>
              <a:buSzPts val="1200"/>
              <a:buFont typeface="Calibri"/>
              <a:buChar char="•"/>
            </a:pPr>
            <a:r>
              <a:rPr b="1" lang="en-US"/>
              <a:t>Instructies:</a:t>
            </a:r>
            <a:endParaRPr/>
          </a:p>
          <a:p>
            <a:pPr indent="-215900" lvl="0" marL="228600" rtl="0" algn="l">
              <a:lnSpc>
                <a:spcPct val="107000"/>
              </a:lnSpc>
              <a:spcBef>
                <a:spcPts val="800"/>
              </a:spcBef>
              <a:spcAft>
                <a:spcPts val="0"/>
              </a:spcAft>
              <a:buSzPts val="1200"/>
              <a:buFont typeface="Calibri"/>
              <a:buAutoNum type="arabicPeriod"/>
            </a:pPr>
            <a:r>
              <a:rPr lang="en-US"/>
              <a:t>Met behulp van hun verfijnde onderzoeksvraag stellen de leerlingen een actieonderzoeksplan op.</a:t>
            </a:r>
            <a:endParaRPr/>
          </a:p>
          <a:p>
            <a:pPr indent="0" lvl="0" marL="0" rtl="0" algn="l">
              <a:lnSpc>
                <a:spcPct val="107000"/>
              </a:lnSpc>
              <a:spcBef>
                <a:spcPts val="800"/>
              </a:spcBef>
              <a:spcAft>
                <a:spcPts val="0"/>
              </a:spcAft>
              <a:buSzPts val="1400"/>
              <a:buFont typeface="Arial"/>
              <a:buNone/>
            </a:pPr>
            <a:r>
              <a:rPr lang="en-US"/>
              <a:t>In het actieplan nemen ze op: 1) hun verfijnde </a:t>
            </a:r>
            <a:r>
              <a:rPr i="1" lang="en-US"/>
              <a:t>onderzoeksvraag</a:t>
            </a:r>
            <a:r>
              <a:rPr lang="en-US"/>
              <a:t>; 2) hun </a:t>
            </a:r>
            <a:r>
              <a:rPr i="1" lang="en-US"/>
              <a:t>interventiestrategie</a:t>
            </a:r>
            <a:r>
              <a:rPr lang="en-US"/>
              <a:t>, 3) 3 </a:t>
            </a:r>
            <a:r>
              <a:rPr i="1" lang="en-US"/>
              <a:t>implementatiestappen </a:t>
            </a:r>
            <a:r>
              <a:rPr lang="en-US"/>
              <a:t>(of meer), 4) de </a:t>
            </a:r>
            <a:r>
              <a:rPr i="1" lang="en-US"/>
              <a:t>gegevensverzamelingsmethoden </a:t>
            </a:r>
            <a:r>
              <a:rPr lang="en-US"/>
              <a:t>die ze zullen gebruiken, en uiteindelijk 5) het </a:t>
            </a:r>
            <a:r>
              <a:rPr i="1" lang="en-US"/>
              <a:t>samenwerkingsplan </a:t>
            </a:r>
            <a:r>
              <a:rPr lang="en-US"/>
              <a:t>dat de verschillende samenwerkingsverbanden opsomt die ze zullen hebben voor de succesvolle implementatie van hun Plan.</a:t>
            </a:r>
            <a:endParaRPr/>
          </a:p>
          <a:p>
            <a:pPr indent="0" lvl="0" marL="0" rtl="0" algn="l">
              <a:lnSpc>
                <a:spcPct val="107000"/>
              </a:lnSpc>
              <a:spcBef>
                <a:spcPts val="800"/>
              </a:spcBef>
              <a:spcAft>
                <a:spcPts val="0"/>
              </a:spcAft>
              <a:buSzPts val="1400"/>
              <a:buFont typeface="Arial"/>
              <a:buNone/>
            </a:pPr>
            <a:r>
              <a:rPr lang="en-US"/>
              <a:t>2. Ze werken samen om feedback te geven/ontvangen met behulp van een rubric.</a:t>
            </a:r>
            <a:endParaRPr/>
          </a:p>
          <a:p>
            <a:pPr indent="0" lvl="0" marL="0" rtl="0" algn="l">
              <a:lnSpc>
                <a:spcPct val="107000"/>
              </a:lnSpc>
              <a:spcBef>
                <a:spcPts val="800"/>
              </a:spcBef>
              <a:spcAft>
                <a:spcPts val="0"/>
              </a:spcAft>
              <a:buSzPts val="1400"/>
              <a:buFont typeface="Arial"/>
              <a:buNone/>
            </a:pPr>
            <a:r>
              <a:rPr lang="en-US"/>
              <a:t>Ze evalueren het plan van hun medestudenten op basis van de volgende criteria:</a:t>
            </a:r>
            <a:endParaRPr/>
          </a:p>
          <a:p>
            <a:pPr indent="-298450" lvl="1" marL="742950" rtl="0" algn="l">
              <a:lnSpc>
                <a:spcPct val="107000"/>
              </a:lnSpc>
              <a:spcBef>
                <a:spcPts val="0"/>
              </a:spcBef>
              <a:spcAft>
                <a:spcPts val="0"/>
              </a:spcAft>
              <a:buSzPts val="1200"/>
              <a:buFont typeface="Calibri"/>
              <a:buChar char="o"/>
            </a:pPr>
            <a:r>
              <a:rPr lang="en-US"/>
              <a:t>Duidelijkheid van de onderzoeksvraag</a:t>
            </a:r>
            <a:endParaRPr/>
          </a:p>
          <a:p>
            <a:pPr indent="-298450" lvl="1" marL="742950" rtl="0" algn="l">
              <a:lnSpc>
                <a:spcPct val="107000"/>
              </a:lnSpc>
              <a:spcBef>
                <a:spcPts val="0"/>
              </a:spcBef>
              <a:spcAft>
                <a:spcPts val="0"/>
              </a:spcAft>
              <a:buSzPts val="1200"/>
              <a:buFont typeface="Calibri"/>
              <a:buChar char="o"/>
            </a:pPr>
            <a:r>
              <a:rPr lang="en-US"/>
              <a:t>Haalbaarheid van de interventie</a:t>
            </a:r>
            <a:endParaRPr/>
          </a:p>
          <a:p>
            <a:pPr indent="-298450" lvl="1" marL="742950" rtl="0" algn="l">
              <a:lnSpc>
                <a:spcPct val="107000"/>
              </a:lnSpc>
              <a:spcBef>
                <a:spcPts val="0"/>
              </a:spcBef>
              <a:spcAft>
                <a:spcPts val="0"/>
              </a:spcAft>
              <a:buSzPts val="1200"/>
              <a:buFont typeface="Calibri"/>
              <a:buChar char="o"/>
            </a:pPr>
            <a:r>
              <a:rPr lang="en-US"/>
              <a:t>Geschiktheid van gegevensverzameling</a:t>
            </a:r>
            <a:endParaRPr/>
          </a:p>
          <a:p>
            <a:pPr indent="-298450" lvl="1" marL="742950" rtl="0" algn="l">
              <a:lnSpc>
                <a:spcPct val="107000"/>
              </a:lnSpc>
              <a:spcBef>
                <a:spcPts val="0"/>
              </a:spcBef>
              <a:spcAft>
                <a:spcPts val="0"/>
              </a:spcAft>
              <a:buSzPts val="1200"/>
              <a:buFont typeface="Calibri"/>
              <a:buChar char="o"/>
            </a:pPr>
            <a:r>
              <a:rPr lang="en-US"/>
              <a:t>Potentieel voor samenwerking</a:t>
            </a:r>
            <a:endParaRPr/>
          </a:p>
          <a:p>
            <a:pPr indent="-88900" lvl="0" marL="88900" rtl="0" algn="l">
              <a:lnSpc>
                <a:spcPct val="100000"/>
              </a:lnSpc>
              <a:spcBef>
                <a:spcPts val="80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rPr b="1" lang="en-US">
                <a:solidFill>
                  <a:srgbClr val="404040"/>
                </a:solidFill>
              </a:rPr>
              <a:t>Timemanagement: </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min: </a:t>
            </a:r>
            <a:r>
              <a:rPr i="0" lang="en-US">
                <a:solidFill>
                  <a:srgbClr val="404040"/>
                </a:solidFill>
              </a:rPr>
              <a:t>Individueel opstellen.</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min: </a:t>
            </a:r>
            <a:r>
              <a:rPr i="0" lang="en-US">
                <a:solidFill>
                  <a:srgbClr val="404040"/>
                </a:solidFill>
              </a:rPr>
              <a:t>Feedback van collega's.</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min: </a:t>
            </a:r>
            <a:r>
              <a:rPr i="0" lang="en-US">
                <a:solidFill>
                  <a:srgbClr val="404040"/>
                </a:solidFill>
              </a:rPr>
              <a:t>Revisies.</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Deze dia is gewijd aan het afronden en introduceren van de volgende stappen.</a:t>
            </a:r>
            <a:endParaRPr sz="400"/>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88900" lvl="0" marL="88900" rtl="0" algn="l">
              <a:lnSpc>
                <a:spcPct val="100000"/>
              </a:lnSpc>
              <a:spcBef>
                <a:spcPts val="0"/>
              </a:spcBef>
              <a:spcAft>
                <a:spcPts val="0"/>
              </a:spcAft>
              <a:buClr>
                <a:srgbClr val="404040"/>
              </a:buClr>
              <a:buSzPts val="2200"/>
              <a:buNone/>
            </a:pPr>
            <a:r>
              <a:t/>
            </a:r>
            <a:endParaRPr b="1" sz="2000">
              <a:solidFill>
                <a:srgbClr val="404040"/>
              </a:solidFill>
              <a:latin typeface="Arial"/>
              <a:ea typeface="Arial"/>
              <a:cs typeface="Arial"/>
              <a:sym typeface="Aria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sz="1100">
                <a:latin typeface="Arial"/>
                <a:ea typeface="Arial"/>
                <a:cs typeface="Arial"/>
                <a:sym typeface="Arial"/>
              </a:rPr>
              <a:t>Deze dia is nuttig om cursisten wat extra informatie te geven over actieonderzoek, SMART-doelen, enz. Ze kunnen de gedeelde documenten gebruiken als materiaal voor persoonlijke studie en als leidraad voor toekomstige activiteiten.</a:t>
            </a:r>
            <a:endParaRPr i="1" sz="1100">
              <a:latin typeface="Arial"/>
              <a:ea typeface="Arial"/>
              <a:cs typeface="Arial"/>
              <a:sym typeface="Arial"/>
            </a:endParaRPr>
          </a:p>
        </p:txBody>
      </p:sp>
      <p:sp>
        <p:nvSpPr>
          <p:cNvPr id="239" name="Google Shape;239;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774147b8d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g35774147b8d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6a82191b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Leerlingen kennis laten maken met Unit 2 van Module 7 over het ontwerpen van interventies door middel van gezamenlijk actieonderzoek.</a:t>
            </a:r>
            <a:endParaRPr/>
          </a:p>
        </p:txBody>
      </p:sp>
      <p:sp>
        <p:nvSpPr>
          <p:cNvPr id="117" name="Google Shape;117;g3556a82191b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latin typeface="Arial"/>
                <a:ea typeface="Arial"/>
                <a:cs typeface="Arial"/>
                <a:sym typeface="Arial"/>
              </a:rPr>
              <a:t>Deze dia is een manier om de deelnemers kennis te laten maken met de verwachte onderwijsresultaten van deze tweede unit van module 7.</a:t>
            </a:r>
            <a:endParaRPr/>
          </a:p>
          <a:p>
            <a:pPr indent="0" lvl="0" marL="0" rtl="0" algn="l">
              <a:lnSpc>
                <a:spcPct val="100000"/>
              </a:lnSpc>
              <a:spcBef>
                <a:spcPts val="0"/>
              </a:spcBef>
              <a:spcAft>
                <a:spcPts val="0"/>
              </a:spcAft>
              <a:buSzPts val="1400"/>
              <a:buNone/>
            </a:pPr>
            <a:r>
              <a:t/>
            </a:r>
            <a:endParaRPr i="1">
              <a:latin typeface="Arial"/>
              <a:ea typeface="Arial"/>
              <a:cs typeface="Arial"/>
              <a:sym typeface="Arial"/>
            </a:endParaRPr>
          </a:p>
          <a:p>
            <a:pPr indent="0" lvl="0" marL="0" rtl="0" algn="l">
              <a:lnSpc>
                <a:spcPct val="100000"/>
              </a:lnSpc>
              <a:spcBef>
                <a:spcPts val="0"/>
              </a:spcBef>
              <a:spcAft>
                <a:spcPts val="0"/>
              </a:spcAft>
              <a:buSzPts val="1400"/>
              <a:buNone/>
            </a:pPr>
            <a:r>
              <a:rPr lang="en-US">
                <a:latin typeface="Arial"/>
                <a:ea typeface="Arial"/>
                <a:cs typeface="Arial"/>
                <a:sym typeface="Arial"/>
              </a:rPr>
              <a:t>Deze tweede unit is bedoeld om voort te bouwen op de onderzoeksvragen die zijn geschetst tijdens de activiteiten van unit 1, om een actieplan op te stellen om het door hen geïdentificeerde probleem aan te pakken. Deze tweede Unit duurt een uur en zal docenten in staat stellen om (a) Een actieonderzoeksplan te ontwerpen met meetbare resultaten, (b) Gegevensverzamelingsmethoden te selecteren, (c) Samen te werken met collega's om interventies te verfijnen en te testen.</a:t>
            </a:r>
            <a:endParaRPr>
              <a:latin typeface="Arial"/>
              <a:ea typeface="Arial"/>
              <a:cs typeface="Arial"/>
              <a:sym typeface="Arial"/>
            </a:endParaRPr>
          </a:p>
        </p:txBody>
      </p:sp>
      <p:sp>
        <p:nvSpPr>
          <p:cNvPr id="123" name="Google Shape;12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i="1" lang="en-US">
                <a:latin typeface="Arial"/>
                <a:ea typeface="Arial"/>
                <a:cs typeface="Arial"/>
                <a:sym typeface="Arial"/>
              </a:rPr>
              <a:t>Deze dia geeft een overzicht van de inhoud van de les.</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b="0" i="1" lang="en-US" sz="1100" u="none">
                <a:solidFill>
                  <a:srgbClr val="404040"/>
                </a:solidFill>
                <a:latin typeface="Arial"/>
                <a:ea typeface="Arial"/>
                <a:cs typeface="Arial"/>
                <a:sym typeface="Arial"/>
              </a:rPr>
              <a:t>Deze dia is een korte herinnering aan de inhoud van Unit#1.</a:t>
            </a:r>
            <a:endParaRPr/>
          </a:p>
          <a:p>
            <a:pPr indent="0" lvl="0" marL="228600" rtl="0" algn="l">
              <a:lnSpc>
                <a:spcPct val="100000"/>
              </a:lnSpc>
              <a:spcBef>
                <a:spcPts val="0"/>
              </a:spcBef>
              <a:spcAft>
                <a:spcPts val="0"/>
              </a:spcAft>
              <a:buSzPts val="1400"/>
              <a:buFont typeface="Arial"/>
              <a:buNone/>
            </a:pPr>
            <a:r>
              <a:t/>
            </a:r>
            <a:endParaRPr b="0" i="1" sz="1100" u="none">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De cyclus van actieonderzoek:</a:t>
            </a:r>
            <a:endParaRPr/>
          </a:p>
          <a:p>
            <a:pPr indent="-228600" lvl="0" marL="457200" rtl="0" algn="l">
              <a:lnSpc>
                <a:spcPct val="100000"/>
              </a:lnSpc>
              <a:spcBef>
                <a:spcPts val="0"/>
              </a:spcBef>
              <a:spcAft>
                <a:spcPts val="0"/>
              </a:spcAft>
              <a:buSzPts val="1400"/>
              <a:buFont typeface="Arial"/>
              <a:buChar char="•"/>
            </a:pPr>
            <a:r>
              <a:rPr b="1" i="0" lang="en-US" sz="1100" u="sng">
                <a:solidFill>
                  <a:srgbClr val="404040"/>
                </a:solidFill>
                <a:latin typeface="Arial"/>
                <a:ea typeface="Arial"/>
                <a:cs typeface="Arial"/>
                <a:sym typeface="Arial"/>
              </a:rPr>
              <a:t>Identificeren</a:t>
            </a:r>
            <a:r>
              <a:rPr b="1" i="0" lang="en-US" sz="1100">
                <a:solidFill>
                  <a:srgbClr val="404040"/>
                </a:solidFill>
                <a:latin typeface="Arial"/>
                <a:ea typeface="Arial"/>
                <a:cs typeface="Arial"/>
                <a:sym typeface="Arial"/>
              </a:rPr>
              <a:t>: </a:t>
            </a:r>
            <a:r>
              <a:rPr b="0" i="0" lang="en-US" sz="1100">
                <a:solidFill>
                  <a:srgbClr val="404040"/>
                </a:solidFill>
                <a:latin typeface="Arial"/>
                <a:ea typeface="Arial"/>
                <a:cs typeface="Arial"/>
                <a:sym typeface="Arial"/>
              </a:rPr>
              <a:t>Benoem een </a:t>
            </a:r>
            <a:r>
              <a:rPr b="0" i="1" lang="en-US" sz="1100">
                <a:solidFill>
                  <a:srgbClr val="404040"/>
                </a:solidFill>
                <a:latin typeface="Arial"/>
                <a:ea typeface="Arial"/>
                <a:cs typeface="Arial"/>
                <a:sym typeface="Arial"/>
              </a:rPr>
              <a:t>specifieke </a:t>
            </a:r>
            <a:r>
              <a:rPr b="0" i="0" lang="en-US" sz="1100">
                <a:solidFill>
                  <a:srgbClr val="404040"/>
                </a:solidFill>
                <a:latin typeface="Arial"/>
                <a:ea typeface="Arial"/>
                <a:cs typeface="Arial"/>
                <a:sym typeface="Arial"/>
              </a:rPr>
              <a:t>uitdaging in de klas (bijv. "Meisjes haken af tijdens coderingstaken").</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Plannen:</a:t>
            </a:r>
            <a:r>
              <a:rPr b="0" i="0" lang="en-US" sz="1100">
                <a:solidFill>
                  <a:srgbClr val="404040"/>
                </a:solidFill>
                <a:latin typeface="Arial"/>
                <a:ea typeface="Arial"/>
                <a:cs typeface="Arial"/>
                <a:sym typeface="Arial"/>
              </a:rPr>
              <a:t> Ontwerp een interventie (bijv. "Programmeren in tweetallen met roterende leiderschapsrollen").</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Handelen:</a:t>
            </a:r>
            <a:r>
              <a:rPr b="0" i="0" lang="en-US" sz="1100">
                <a:solidFill>
                  <a:srgbClr val="404040"/>
                </a:solidFill>
                <a:latin typeface="Arial"/>
                <a:ea typeface="Arial"/>
                <a:cs typeface="Arial"/>
                <a:sym typeface="Arial"/>
              </a:rPr>
              <a:t> Implementeer de strategie in je klas.</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Observeren:</a:t>
            </a:r>
            <a:r>
              <a:rPr b="0" i="0" lang="en-US" sz="1100">
                <a:solidFill>
                  <a:srgbClr val="404040"/>
                </a:solidFill>
                <a:latin typeface="Arial"/>
                <a:ea typeface="Arial"/>
                <a:cs typeface="Arial"/>
                <a:sym typeface="Arial"/>
              </a:rPr>
              <a:t> Verzamel gegevens (enquêtes, deelnamepercentages, werkvoorbeelden).</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Reflecteren:</a:t>
            </a:r>
            <a:r>
              <a:rPr b="0" i="0" lang="en-US" sz="1100">
                <a:solidFill>
                  <a:srgbClr val="404040"/>
                </a:solidFill>
                <a:latin typeface="Arial"/>
                <a:ea typeface="Arial"/>
                <a:cs typeface="Arial"/>
                <a:sym typeface="Arial"/>
              </a:rPr>
              <a:t> Analyseer de resultaten en pas de aanpak aan.</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39700" lvl="0" marL="4572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Belang van goed geformuleerde onderzoeksvragen</a:t>
            </a:r>
            <a:endParaRPr/>
          </a:p>
          <a:p>
            <a:pPr indent="0" lvl="0" marL="228600" rtl="0" algn="l">
              <a:lnSpc>
                <a:spcPct val="100000"/>
              </a:lnSpc>
              <a:spcBef>
                <a:spcPts val="0"/>
              </a:spcBef>
              <a:spcAft>
                <a:spcPts val="0"/>
              </a:spcAft>
              <a:buSzPts val="1400"/>
              <a:buFont typeface="Arial"/>
              <a:buNone/>
            </a:pPr>
            <a:r>
              <a:t/>
            </a:r>
            <a:endParaRPr b="0" i="0" sz="1100" u="none">
              <a:solidFill>
                <a:srgbClr val="404040"/>
              </a:solidFill>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b="0" i="0" lang="en-US" sz="1100" u="none">
                <a:solidFill>
                  <a:srgbClr val="404040"/>
                </a:solidFill>
                <a:latin typeface="Arial"/>
                <a:ea typeface="Arial"/>
                <a:cs typeface="Arial"/>
                <a:sym typeface="Arial"/>
              </a:rPr>
              <a:t>Criteria voor sterke vragen:</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Specifiek: gericht op één probleem (bijv. </a:t>
            </a:r>
            <a:r>
              <a:rPr b="0" i="1" lang="en-US" sz="1100">
                <a:solidFill>
                  <a:srgbClr val="404040"/>
                </a:solidFill>
                <a:latin typeface="Arial"/>
                <a:ea typeface="Arial"/>
                <a:cs typeface="Arial"/>
                <a:sym typeface="Arial"/>
              </a:rPr>
              <a:t>"Hoe beïnvloedt peer-feedback het vertrouwen van meisjes in debuggen?" </a:t>
            </a:r>
            <a:r>
              <a:rPr b="0" i="0" lang="en-US" sz="1100">
                <a:solidFill>
                  <a:srgbClr val="404040"/>
                </a:solidFill>
                <a:latin typeface="Arial"/>
                <a:ea typeface="Arial"/>
                <a:cs typeface="Arial"/>
                <a:sym typeface="Arial"/>
              </a:rPr>
              <a:t>vs. vaag </a:t>
            </a:r>
            <a:r>
              <a:rPr b="0" i="1" lang="en-US" sz="1100">
                <a:solidFill>
                  <a:srgbClr val="404040"/>
                </a:solidFill>
                <a:latin typeface="Arial"/>
                <a:ea typeface="Arial"/>
                <a:cs typeface="Arial"/>
                <a:sym typeface="Arial"/>
              </a:rPr>
              <a:t>"Hoe kunnen we codering verbeteren?"</a:t>
            </a:r>
            <a:r>
              <a:rPr b="0" i="0" lang="en-US" sz="1100">
                <a:solidFill>
                  <a:srgbClr val="404040"/>
                </a:solidFill>
                <a:latin typeface="Arial"/>
                <a:ea typeface="Arial"/>
                <a:cs typeface="Arial"/>
                <a:sym typeface="Arial"/>
              </a:rPr>
              <a:t>). De vraag moet gericht zijn op een </a:t>
            </a:r>
            <a:r>
              <a:rPr b="1" i="0" lang="en-US" sz="1100">
                <a:solidFill>
                  <a:srgbClr val="404040"/>
                </a:solidFill>
                <a:latin typeface="Arial"/>
                <a:ea typeface="Arial"/>
                <a:cs typeface="Arial"/>
                <a:sym typeface="Arial"/>
              </a:rPr>
              <a:t>enkel, waarneembaar probleem, niet </a:t>
            </a:r>
            <a:r>
              <a:rPr b="0" i="0" lang="en-US" sz="1100">
                <a:solidFill>
                  <a:srgbClr val="404040"/>
                </a:solidFill>
                <a:latin typeface="Arial"/>
                <a:ea typeface="Arial"/>
                <a:cs typeface="Arial"/>
                <a:sym typeface="Arial"/>
              </a:rPr>
              <a:t>op meerdere problemen of brede thema's.</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Actiegericht: oplossingen liggen binnen je bereik (bijv. onderwijsstrategieën, geen beleidsveranderingen). De vraag moet gericht zijn op veranderingen </a:t>
            </a:r>
            <a:r>
              <a:rPr b="1" i="0" lang="en-US" sz="1100">
                <a:solidFill>
                  <a:srgbClr val="404040"/>
                </a:solidFill>
                <a:latin typeface="Arial"/>
                <a:ea typeface="Arial"/>
                <a:cs typeface="Arial"/>
                <a:sym typeface="Arial"/>
              </a:rPr>
              <a:t>die je direct </a:t>
            </a:r>
            <a:r>
              <a:rPr b="0" i="0" lang="en-US" sz="1100">
                <a:solidFill>
                  <a:srgbClr val="404040"/>
                </a:solidFill>
                <a:latin typeface="Arial"/>
                <a:ea typeface="Arial"/>
                <a:cs typeface="Arial"/>
                <a:sym typeface="Arial"/>
              </a:rPr>
              <a:t>in je klas </a:t>
            </a:r>
            <a:r>
              <a:rPr b="1" i="0" lang="en-US" sz="1100">
                <a:solidFill>
                  <a:srgbClr val="404040"/>
                </a:solidFill>
                <a:latin typeface="Arial"/>
                <a:ea typeface="Arial"/>
                <a:cs typeface="Arial"/>
                <a:sym typeface="Arial"/>
              </a:rPr>
              <a:t>kunt implementeren </a:t>
            </a:r>
            <a:r>
              <a:rPr b="0" i="0" lang="en-US" sz="1100">
                <a:solidFill>
                  <a:srgbClr val="404040"/>
                </a:solidFill>
                <a:latin typeface="Arial"/>
                <a:ea typeface="Arial"/>
                <a:cs typeface="Arial"/>
                <a:sym typeface="Arial"/>
              </a:rPr>
              <a:t>(bijv. lesmethoden, activiteiten, hulpmiddelen).</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Meetbaar: resultaten kunnen gevolgd worden (bv. deelnamepercentages, quizscores, antwoorden op enquêtes). De vraag moet gekoppeld zijn aan waarneembare resultaten die je kunt kwantificeren of documenteren.</a:t>
            </a:r>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lang="en-US" sz="1100">
                <a:latin typeface="Arial"/>
                <a:ea typeface="Arial"/>
                <a:cs typeface="Arial"/>
                <a:sym typeface="Arial"/>
              </a:rPr>
              <a:t>Bijvoorbeeld: </a:t>
            </a:r>
            <a:r>
              <a:rPr b="0" i="1" lang="en-US" sz="1100">
                <a:solidFill>
                  <a:srgbClr val="404040"/>
                </a:solidFill>
                <a:latin typeface="Arial"/>
                <a:ea typeface="Arial"/>
                <a:cs typeface="Arial"/>
                <a:sym typeface="Arial"/>
              </a:rPr>
              <a:t>eerste ontwerp:</a:t>
            </a:r>
            <a:r>
              <a:rPr b="0" i="0" lang="en-US" sz="1100">
                <a:solidFill>
                  <a:srgbClr val="404040"/>
                </a:solidFill>
                <a:latin typeface="Arial"/>
                <a:ea typeface="Arial"/>
                <a:cs typeface="Arial"/>
                <a:sym typeface="Arial"/>
              </a:rPr>
              <a:t> "Waarom vermijden meisjes robotica?" 🡺 </a:t>
            </a:r>
            <a:r>
              <a:rPr b="0" i="1" lang="en-US" sz="1100">
                <a:solidFill>
                  <a:srgbClr val="404040"/>
                </a:solidFill>
                <a:latin typeface="Arial"/>
                <a:ea typeface="Arial"/>
                <a:cs typeface="Arial"/>
                <a:sym typeface="Arial"/>
              </a:rPr>
              <a:t>verfijnd:</a:t>
            </a:r>
            <a:r>
              <a:rPr b="0" i="0" lang="en-US" sz="1100">
                <a:solidFill>
                  <a:srgbClr val="404040"/>
                </a:solidFill>
                <a:latin typeface="Arial"/>
                <a:ea typeface="Arial"/>
                <a:cs typeface="Arial"/>
                <a:sym typeface="Arial"/>
              </a:rPr>
              <a:t> "Hoe kan ik robotica groepsrollen herontwerpen om de leiderschapsparticipatie van meisjes te vergroten?"</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71450" lvl="0" marL="40005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Verbinding tussen geïdentificeerde uitdagingen en het ontwerp van interventies</a:t>
            </a:r>
            <a:endParaRPr/>
          </a:p>
          <a:p>
            <a:pPr indent="0" lvl="0" marL="228600" rtl="0" algn="l">
              <a:lnSpc>
                <a:spcPct val="100000"/>
              </a:lnSpc>
              <a:spcBef>
                <a:spcPts val="0"/>
              </a:spcBef>
              <a:spcAft>
                <a:spcPts val="0"/>
              </a:spcAft>
              <a:buSzPts val="1400"/>
              <a:buFont typeface="Calibri"/>
              <a:buNone/>
            </a:pPr>
            <a:r>
              <a:t/>
            </a:r>
            <a:endParaRPr b="1"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0" i="0" lang="en-US" sz="1100">
                <a:solidFill>
                  <a:srgbClr val="404040"/>
                </a:solidFill>
                <a:latin typeface="Arial"/>
                <a:ea typeface="Arial"/>
                <a:cs typeface="Arial"/>
                <a:sym typeface="Arial"/>
              </a:rPr>
              <a:t>Je onderzoeksvraag </a:t>
            </a:r>
            <a:r>
              <a:rPr b="0" i="1" lang="en-US" sz="1100">
                <a:solidFill>
                  <a:srgbClr val="404040"/>
                </a:solidFill>
                <a:latin typeface="Arial"/>
                <a:ea typeface="Arial"/>
                <a:cs typeface="Arial"/>
                <a:sym typeface="Arial"/>
              </a:rPr>
              <a:t>geeft direct vorm aan </a:t>
            </a:r>
            <a:r>
              <a:rPr b="0" i="0" lang="en-US" sz="1100">
                <a:solidFill>
                  <a:srgbClr val="404040"/>
                </a:solidFill>
                <a:latin typeface="Arial"/>
                <a:ea typeface="Arial"/>
                <a:cs typeface="Arial"/>
                <a:sym typeface="Arial"/>
              </a:rPr>
              <a:t>je interventie! Nu we de uitdagingen hebben geïdentificeerd en de vragen hebben geformuleerd, gaan we gerichte interventies ontwerpen om samen oplossingen te testen! Dit is de focus van die tweede Unit waarin we de nadruk zullen leggen op de </a:t>
            </a:r>
            <a:r>
              <a:rPr b="0" i="1" lang="en-US" sz="1100">
                <a:solidFill>
                  <a:srgbClr val="404040"/>
                </a:solidFill>
                <a:latin typeface="Arial"/>
                <a:ea typeface="Arial"/>
                <a:cs typeface="Arial"/>
                <a:sym typeface="Arial"/>
              </a:rPr>
              <a:t>Plan </a:t>
            </a:r>
            <a:r>
              <a:rPr b="0" i="0" lang="en-US" sz="1100">
                <a:solidFill>
                  <a:srgbClr val="404040"/>
                </a:solidFill>
                <a:latin typeface="Arial"/>
                <a:ea typeface="Arial"/>
                <a:cs typeface="Arial"/>
                <a:sym typeface="Arial"/>
              </a:rPr>
              <a:t>en </a:t>
            </a:r>
            <a:r>
              <a:rPr b="0" i="1" lang="en-US" sz="1100">
                <a:solidFill>
                  <a:srgbClr val="404040"/>
                </a:solidFill>
                <a:latin typeface="Arial"/>
                <a:ea typeface="Arial"/>
                <a:cs typeface="Arial"/>
                <a:sym typeface="Arial"/>
              </a:rPr>
              <a:t>Act </a:t>
            </a:r>
            <a:r>
              <a:rPr b="0" i="0" lang="en-US" sz="1100">
                <a:solidFill>
                  <a:srgbClr val="404040"/>
                </a:solidFill>
                <a:latin typeface="Arial"/>
                <a:ea typeface="Arial"/>
                <a:cs typeface="Arial"/>
                <a:sym typeface="Arial"/>
              </a:rPr>
              <a:t>fases!</a:t>
            </a:r>
            <a:endParaRPr/>
          </a:p>
          <a:p>
            <a:pPr indent="-228600" lvl="0" marL="457200" marR="0" rtl="0" algn="l">
              <a:lnSpc>
                <a:spcPct val="100000"/>
              </a:lnSpc>
              <a:spcBef>
                <a:spcPts val="0"/>
              </a:spcBef>
              <a:spcAft>
                <a:spcPts val="0"/>
              </a:spcAft>
              <a:buClr>
                <a:srgbClr val="000000"/>
              </a:buClr>
              <a:buSzPts val="1400"/>
              <a:buFont typeface="Arial"/>
              <a:buNone/>
            </a:pPr>
            <a:br>
              <a:rPr b="0" i="0" lang="en-US" sz="1100">
                <a:solidFill>
                  <a:srgbClr val="404040"/>
                </a:solidFill>
                <a:latin typeface="Arial"/>
                <a:ea typeface="Arial"/>
                <a:cs typeface="Arial"/>
                <a:sym typeface="Arial"/>
              </a:rPr>
            </a:br>
            <a:endParaRPr b="0" i="0" sz="1100">
              <a:solidFill>
                <a:srgbClr val="404040"/>
              </a:solidFill>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p:txBody>
      </p:sp>
      <p:sp>
        <p:nvSpPr>
          <p:cNvPr id="136" name="Google Shape;13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3c85d3a6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i="1" lang="en-US"/>
              <a:t>Met deze dia kun je gezamenlijk actieonderzoek definiëren.</a:t>
            </a:r>
            <a:endParaRPr/>
          </a:p>
          <a:p>
            <a:pPr indent="0" lvl="0" marL="0" rtl="0" algn="l">
              <a:lnSpc>
                <a:spcPct val="100000"/>
              </a:lnSpc>
              <a:spcBef>
                <a:spcPts val="1200"/>
              </a:spcBef>
              <a:spcAft>
                <a:spcPts val="0"/>
              </a:spcAft>
              <a:buSzPts val="1400"/>
              <a:buNone/>
            </a:pPr>
            <a:r>
              <a:rPr lang="en-US"/>
              <a:t>Collaboratief actieonderzoek is: "Een participatief proces waarbij docenten samenwerken om gedeelde problemen te onderzoeken, oplossingen te implementeren en de impact te beoordelen.</a:t>
            </a:r>
            <a:endParaRPr/>
          </a:p>
          <a:p>
            <a:pPr indent="0" lvl="0" marL="0" rtl="0" algn="l">
              <a:lnSpc>
                <a:spcPct val="100000"/>
              </a:lnSpc>
              <a:spcBef>
                <a:spcPts val="1200"/>
              </a:spcBef>
              <a:spcAft>
                <a:spcPts val="0"/>
              </a:spcAft>
              <a:buSzPts val="1400"/>
              <a:buNone/>
            </a:pPr>
            <a:r>
              <a:rPr lang="en-US"/>
              <a:t>In tegenstelling tot solo-onderzoek is dit een teaminspanning - je werkt samen met collega's om problemen aan te pakken die voor jullie allemaal van belang zijn. Zie het als een professionele leergemeenschap met een focus op het testen van echte oplossingen voor de klas."</a:t>
            </a:r>
            <a:endParaRPr i="1"/>
          </a:p>
          <a:p>
            <a:pPr indent="-228600" lvl="0" marL="457200" marR="0" rtl="0" algn="l">
              <a:lnSpc>
                <a:spcPct val="100000"/>
              </a:lnSpc>
              <a:spcBef>
                <a:spcPts val="0"/>
              </a:spcBef>
              <a:spcAft>
                <a:spcPts val="0"/>
              </a:spcAft>
              <a:buClr>
                <a:srgbClr val="000000"/>
              </a:buClr>
              <a:buSzPts val="1400"/>
              <a:buFont typeface="Arial"/>
              <a:buNone/>
            </a:pPr>
            <a:r>
              <a:t/>
            </a:r>
            <a:endParaRPr u="sng"/>
          </a:p>
          <a:p>
            <a:pPr indent="-228600" lvl="0" marL="457200" marR="0" rtl="0" algn="l">
              <a:lnSpc>
                <a:spcPct val="100000"/>
              </a:lnSpc>
              <a:spcBef>
                <a:spcPts val="0"/>
              </a:spcBef>
              <a:spcAft>
                <a:spcPts val="0"/>
              </a:spcAft>
              <a:buClr>
                <a:srgbClr val="000000"/>
              </a:buClr>
              <a:buSzPts val="1400"/>
              <a:buFont typeface="Arial"/>
              <a:buNone/>
            </a:pPr>
            <a:r>
              <a:rPr lang="en-US" sz="1200" u="sng"/>
              <a:t>Voordelen:  </a:t>
            </a:r>
            <a:endParaRPr/>
          </a:p>
          <a:p>
            <a:pPr indent="-342900" lvl="0" marL="342900" rtl="0" algn="l">
              <a:lnSpc>
                <a:spcPct val="100000"/>
              </a:lnSpc>
              <a:spcBef>
                <a:spcPts val="0"/>
              </a:spcBef>
              <a:spcAft>
                <a:spcPts val="0"/>
              </a:spcAft>
              <a:buClr>
                <a:schemeClr val="dk1"/>
              </a:buClr>
              <a:buSzPts val="1400"/>
              <a:buFont typeface="Arial"/>
              <a:buChar char="•"/>
            </a:pPr>
            <a:r>
              <a:rPr b="1" lang="en-US" sz="1200"/>
              <a:t>Gedeelde expertise en verschillende perspectieven </a:t>
            </a:r>
            <a:r>
              <a:rPr i="0" lang="en-US" sz="1200"/>
              <a:t>🡺 </a:t>
            </a:r>
            <a:r>
              <a:rPr i="1" lang="en-US"/>
              <a:t>Samenwerking verandert individuele blinde vlekken in collectieve inzichten.</a:t>
            </a:r>
            <a:endParaRPr i="1" sz="1200"/>
          </a:p>
          <a:p>
            <a:pPr indent="-342900" lvl="0" marL="342900" rtl="0" algn="l">
              <a:lnSpc>
                <a:spcPct val="100000"/>
              </a:lnSpc>
              <a:spcBef>
                <a:spcPts val="0"/>
              </a:spcBef>
              <a:spcAft>
                <a:spcPts val="0"/>
              </a:spcAft>
              <a:buClr>
                <a:schemeClr val="dk1"/>
              </a:buClr>
              <a:buSzPts val="1400"/>
              <a:buFont typeface="Calibri"/>
              <a:buChar char="•"/>
            </a:pPr>
            <a:r>
              <a:rPr lang="en-US"/>
              <a:t>Elke leerkracht brengt specifieke vaardigheden in, zoals technologische expertise, sterk klassenmanagement of cultureel inzicht. Door vakoverstijgend samen te werken kunnen teams onderliggende problemen sneller identificeren.</a:t>
            </a:r>
            <a:endParaRPr sz="1200"/>
          </a:p>
          <a:p>
            <a:pPr indent="-342900" lvl="0" marL="342900" rtl="0" algn="l">
              <a:lnSpc>
                <a:spcPct val="100000"/>
              </a:lnSpc>
              <a:spcBef>
                <a:spcPts val="0"/>
              </a:spcBef>
              <a:spcAft>
                <a:spcPts val="0"/>
              </a:spcAft>
              <a:buClr>
                <a:schemeClr val="dk1"/>
              </a:buClr>
              <a:buSzPts val="1400"/>
              <a:buFont typeface="Arial"/>
              <a:buChar char="•"/>
            </a:pPr>
            <a:r>
              <a:rPr b="1" lang="en-US" sz="1200"/>
              <a:t>Meer robuuste gegevens 🡺 </a:t>
            </a:r>
            <a:r>
              <a:rPr i="1" lang="en-US" sz="1200"/>
              <a:t>Meerdere klaslokalen = sterker bewijs</a:t>
            </a:r>
            <a:endParaRPr i="1" sz="1200"/>
          </a:p>
          <a:p>
            <a:pPr indent="0" lvl="1" marL="457200" rtl="0" algn="l">
              <a:lnSpc>
                <a:spcPct val="100000"/>
              </a:lnSpc>
              <a:spcBef>
                <a:spcPts val="0"/>
              </a:spcBef>
              <a:spcAft>
                <a:spcPts val="0"/>
              </a:spcAft>
              <a:buSzPts val="1400"/>
              <a:buFont typeface="Arial"/>
              <a:buNone/>
            </a:pPr>
            <a:r>
              <a:rPr i="0" lang="en-US" sz="1200"/>
              <a:t>Door er een gezamenlijk onderzoek van te maken</a:t>
            </a:r>
            <a:r>
              <a:rPr lang="en-US"/>
              <a:t>, voorkom je dat je conclusies trekt op basis van beperkte gegevens (het succes van één klas is misschien niet representatief).</a:t>
            </a:r>
            <a:br>
              <a:rPr lang="en-US"/>
            </a:br>
            <a:r>
              <a:rPr lang="en-US"/>
              <a:t>Laat trends zien bij verschillende groepen leerlingen</a:t>
            </a:r>
            <a:endParaRPr b="1" i="0" sz="1200"/>
          </a:p>
          <a:p>
            <a:pPr indent="-342900" lvl="0" marL="342900" rtl="0" algn="l">
              <a:lnSpc>
                <a:spcPct val="100000"/>
              </a:lnSpc>
              <a:spcBef>
                <a:spcPts val="0"/>
              </a:spcBef>
              <a:spcAft>
                <a:spcPts val="0"/>
              </a:spcAft>
              <a:buClr>
                <a:schemeClr val="dk1"/>
              </a:buClr>
              <a:buSzPts val="1400"/>
              <a:buFont typeface="Arial"/>
              <a:buChar char="•"/>
            </a:pPr>
            <a:r>
              <a:rPr b="1" lang="en-US" sz="1200"/>
              <a:t>Duurzame verbeteringen 🡺 </a:t>
            </a:r>
            <a:r>
              <a:rPr i="1" lang="en-US" sz="1200"/>
              <a:t>Collectieve actie creëert institutionele verandering. </a:t>
            </a:r>
            <a:endParaRPr/>
          </a:p>
          <a:p>
            <a:pPr indent="0" lvl="1" marL="457200" rtl="0" algn="l">
              <a:lnSpc>
                <a:spcPct val="100000"/>
              </a:lnSpc>
              <a:spcBef>
                <a:spcPts val="0"/>
              </a:spcBef>
              <a:spcAft>
                <a:spcPts val="0"/>
              </a:spcAft>
              <a:buSzPts val="1400"/>
              <a:buFont typeface="Arial"/>
              <a:buNone/>
            </a:pPr>
            <a:r>
              <a:rPr lang="en-US"/>
              <a:t>Als leerkrachten samen verantwoordelijk zijn voor initiatieven, zijn ze meer betrokken en geëngageerd - waardoor professionele ontwikkeling zinvoller aanvoelt en minder als een voorbijgaande trend. Scholen die samenwerking tussen leerkrachten bevorderen, hebben vaak een hoger percentage leerkrachten dat blijft (Hargreaves, 2019).</a:t>
            </a:r>
            <a:endParaRPr b="1" sz="1200"/>
          </a:p>
          <a:p>
            <a:pPr indent="-254000" lvl="0" marL="342900" rtl="0" algn="l">
              <a:lnSpc>
                <a:spcPct val="100000"/>
              </a:lnSpc>
              <a:spcBef>
                <a:spcPts val="0"/>
              </a:spcBef>
              <a:spcAft>
                <a:spcPts val="0"/>
              </a:spcAft>
              <a:buSzPts val="1400"/>
              <a:buFont typeface="Arial"/>
              <a:buNone/>
            </a:pPr>
            <a:r>
              <a:t/>
            </a:r>
            <a:endParaRPr b="1" sz="1200"/>
          </a:p>
          <a:p>
            <a:pPr indent="-342900" lvl="0" marL="342900" rtl="0" algn="l">
              <a:lnSpc>
                <a:spcPct val="100000"/>
              </a:lnSpc>
              <a:spcBef>
                <a:spcPts val="0"/>
              </a:spcBef>
              <a:spcAft>
                <a:spcPts val="0"/>
              </a:spcAft>
              <a:buClr>
                <a:schemeClr val="dk1"/>
              </a:buClr>
              <a:buSzPts val="1400"/>
              <a:buFont typeface="Arial"/>
              <a:buChar char="•"/>
            </a:pPr>
            <a:r>
              <a:rPr b="1" lang="en-US" sz="1200"/>
              <a:t>Professionele leergemeenschap 🡺 </a:t>
            </a:r>
            <a:r>
              <a:rPr i="1" lang="en-US" sz="1200"/>
              <a:t>Van 'mijn klaslokaal' naar 'onze gedeelde leerruimte'. </a:t>
            </a:r>
            <a:r>
              <a:rPr lang="en-US"/>
              <a:t>PLC's vergroten het vertrouwen van leerkrachten in hun capaciteiten (Vescio et al., 2008).</a:t>
            </a:r>
            <a:br>
              <a:rPr lang="en-US"/>
            </a:br>
            <a:r>
              <a:rPr lang="en-US"/>
              <a:t>Ze bevorderen een samenwerkingscultuur die gericht is op collectieve groei in plaats van individuele correctie.</a:t>
            </a:r>
            <a:endParaRPr/>
          </a:p>
          <a:p>
            <a:pPr indent="0" lvl="0" marL="0" rtl="0" algn="l">
              <a:lnSpc>
                <a:spcPct val="100000"/>
              </a:lnSpc>
              <a:spcBef>
                <a:spcPts val="0"/>
              </a:spcBef>
              <a:spcAft>
                <a:spcPts val="0"/>
              </a:spcAft>
              <a:buSzPts val="1400"/>
              <a:buFont typeface="Arial"/>
              <a:buNone/>
            </a:pPr>
            <a:r>
              <a:t/>
            </a:r>
            <a:endParaRPr b="1" i="1"/>
          </a:p>
          <a:p>
            <a:pPr indent="0" lvl="0" marL="0" marR="0" rtl="0" algn="l">
              <a:lnSpc>
                <a:spcPct val="100000"/>
              </a:lnSpc>
              <a:spcBef>
                <a:spcPts val="0"/>
              </a:spcBef>
              <a:spcAft>
                <a:spcPts val="0"/>
              </a:spcAft>
              <a:buClr>
                <a:srgbClr val="000000"/>
              </a:buClr>
              <a:buSzPts val="1400"/>
              <a:buFont typeface="Arial"/>
              <a:buNone/>
            </a:pPr>
            <a:r>
              <a:rPr b="1" i="1" lang="en-US"/>
              <a:t>Reflectie: </a:t>
            </a:r>
            <a:r>
              <a:rPr i="1" lang="en-US"/>
              <a:t>Heb je ooit een onderwijsprobleem opgelost door te brainstormen met een of meer collega's? Willen sommigen van jullie hun ervaringen delen?</a:t>
            </a:r>
            <a:endParaRPr/>
          </a:p>
          <a:p>
            <a:pPr indent="0" lvl="0" marL="0" rtl="0" algn="l">
              <a:lnSpc>
                <a:spcPct val="100000"/>
              </a:lnSpc>
              <a:spcBef>
                <a:spcPts val="0"/>
              </a:spcBef>
              <a:spcAft>
                <a:spcPts val="0"/>
              </a:spcAft>
              <a:buSzPts val="1400"/>
              <a:buFont typeface="Arial"/>
              <a:buNone/>
            </a:pPr>
            <a:r>
              <a:t/>
            </a:r>
            <a:endParaRPr i="1"/>
          </a:p>
          <a:p>
            <a:pPr indent="0" lvl="0" marL="0" rtl="0" algn="l">
              <a:lnSpc>
                <a:spcPct val="100000"/>
              </a:lnSpc>
              <a:spcBef>
                <a:spcPts val="0"/>
              </a:spcBef>
              <a:spcAft>
                <a:spcPts val="0"/>
              </a:spcAft>
              <a:buSzPts val="1400"/>
              <a:buFont typeface="Arial"/>
              <a:buNone/>
            </a:pPr>
            <a:r>
              <a:rPr b="1" i="1" lang="en-US" sz="1200"/>
              <a:t>Optioneel - Interactief element</a:t>
            </a:r>
            <a:r>
              <a:rPr i="1" lang="en-US" sz="1200"/>
              <a:t>:</a:t>
            </a:r>
            <a:endParaRPr i="1" sz="1200"/>
          </a:p>
          <a:p>
            <a:pPr indent="0" lvl="0" marL="0" rtl="0" algn="l">
              <a:lnSpc>
                <a:spcPct val="100000"/>
              </a:lnSpc>
              <a:spcBef>
                <a:spcPts val="0"/>
              </a:spcBef>
              <a:spcAft>
                <a:spcPts val="0"/>
              </a:spcAft>
              <a:buSzPts val="1000"/>
              <a:buFont typeface="Noto Sans Symbols"/>
              <a:buNone/>
            </a:pPr>
            <a:r>
              <a:rPr lang="en-US" sz="1200"/>
              <a:t>Poll (via Mentimeter of sticky notes): </a:t>
            </a:r>
            <a:r>
              <a:rPr i="1" lang="en-US" sz="1200"/>
              <a:t>"Welk voordeel resoneert het meest met jou? Waarom?"</a:t>
            </a:r>
            <a:endParaRPr sz="1200"/>
          </a:p>
          <a:p>
            <a:pPr indent="0" lvl="0" marL="0" rtl="0" algn="l">
              <a:lnSpc>
                <a:spcPct val="100000"/>
              </a:lnSpc>
              <a:spcBef>
                <a:spcPts val="0"/>
              </a:spcBef>
              <a:spcAft>
                <a:spcPts val="0"/>
              </a:spcAft>
              <a:buSzPts val="1400"/>
              <a:buFont typeface="Arial"/>
              <a:buNone/>
            </a:pPr>
            <a:r>
              <a:t/>
            </a:r>
            <a:endParaRPr b="0" i="1">
              <a:solidFill>
                <a:srgbClr val="1D1D1B"/>
              </a:solidFill>
              <a:latin typeface="Arial"/>
              <a:ea typeface="Arial"/>
              <a:cs typeface="Arial"/>
              <a:sym typeface="Arial"/>
            </a:endParaRPr>
          </a:p>
        </p:txBody>
      </p:sp>
      <p:sp>
        <p:nvSpPr>
          <p:cNvPr id="148" name="Google Shape;148;g343c85d3a6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Deze dia gaat over een 15 minuten durende activiteit in een kleine groep om verschillende perspectieven te benutten voor actieonderzoeksvragen. </a:t>
            </a:r>
            <a:endParaRPr b="1"/>
          </a:p>
          <a:p>
            <a:pPr indent="0" lvl="0" marL="0" rtl="0" algn="l">
              <a:lnSpc>
                <a:spcPct val="100000"/>
              </a:lnSpc>
              <a:spcBef>
                <a:spcPts val="2000"/>
              </a:spcBef>
              <a:spcAft>
                <a:spcPts val="0"/>
              </a:spcAft>
              <a:buClr>
                <a:schemeClr val="dk1"/>
              </a:buClr>
              <a:buSzPts val="1100"/>
              <a:buFont typeface="Arial"/>
              <a:buNone/>
            </a:pPr>
            <a:r>
              <a:rPr b="1" lang="en-US"/>
              <a:t>Activiteit #1 Challenge Swap gezamenlijke brainstorm</a:t>
            </a:r>
            <a:endParaRPr/>
          </a:p>
          <a:p>
            <a:pPr indent="0" lvl="0" marL="0" rtl="0" algn="l">
              <a:lnSpc>
                <a:spcPct val="100000"/>
              </a:lnSpc>
              <a:spcBef>
                <a:spcPts val="2000"/>
              </a:spcBef>
              <a:spcAft>
                <a:spcPts val="0"/>
              </a:spcAft>
              <a:buClr>
                <a:schemeClr val="dk1"/>
              </a:buClr>
              <a:buSzPts val="1100"/>
              <a:buFont typeface="Arial"/>
              <a:buNone/>
            </a:pPr>
            <a:r>
              <a:rPr lang="en-US"/>
              <a:t>- Opzetten: Nodig leerlingen uit om te denken </a:t>
            </a:r>
            <a:r>
              <a:rPr i="0" lang="en-US">
                <a:solidFill>
                  <a:srgbClr val="404040"/>
                </a:solidFill>
              </a:rPr>
              <a:t>aan een hardnekkige uitdaging in hun informaticaleslokaal met betrekking tot genderintegratie of betrokkenheid. Ze schrijven het op een sticky note in deze vorm:</a:t>
            </a:r>
            <a:endParaRPr i="0">
              <a:solidFill>
                <a:srgbClr val="404040"/>
              </a:solidFill>
            </a:endParaRPr>
          </a:p>
          <a:p>
            <a:pPr indent="0" lvl="0" marL="0" rtl="0" algn="l">
              <a:lnSpc>
                <a:spcPct val="100000"/>
              </a:lnSpc>
              <a:spcBef>
                <a:spcPts val="2000"/>
              </a:spcBef>
              <a:spcAft>
                <a:spcPts val="0"/>
              </a:spcAft>
              <a:buClr>
                <a:schemeClr val="dk1"/>
              </a:buClr>
              <a:buSzPts val="1100"/>
              <a:buFont typeface="Arial"/>
              <a:buNone/>
            </a:pPr>
            <a:r>
              <a:rPr b="1" i="0" lang="en-US">
                <a:solidFill>
                  <a:srgbClr val="404040"/>
                </a:solidFill>
              </a:rPr>
              <a:t>[studentengroep] + [gedrag/vaardigheidskloof] + [context].</a:t>
            </a:r>
            <a:r>
              <a:rPr i="0" lang="en-US">
                <a:solidFill>
                  <a:srgbClr val="404040"/>
                </a:solidFill>
              </a:rPr>
              <a:t>  🡺 Bijvoorbeeld: 'Meisjes + vermijden debugging taken + tijdens zelfstandig coderen'.</a:t>
            </a:r>
            <a:endParaRPr i="0">
              <a:solidFill>
                <a:srgbClr val="404040"/>
              </a:solidFill>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Ronde 1: Maak groepjes van 3. Leraar A deelt hun uitdaging met de twee andere collega's. Elke groep krijgt de volgende taak: </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Stel verduidelijkende vragen om de hoofdoorzaken te achterhalen (bijv. 'Denk je dat het vertrouwen, interesse of de dynamiek van klasgenoten is?').</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 Brainstorm invalshoeken waar de leerkracht misschien niet aan gedacht heeft (bijvoorbeeld: "Kan de debug-interface intimiderend aanvoelen?" of "Heb je peer debugging-paren geprobeerd?").</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Ronde 2 en 3: herhalen voor leerkrachten B en C</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Verfijning: leerlingen herzien hun oorspronkelijke uitdaging op basis van de feedback van de groep en maken daarbij gebruik van de checklist: </a:t>
            </a:r>
            <a:r>
              <a:rPr i="1" lang="en-US">
                <a:solidFill>
                  <a:srgbClr val="404040"/>
                </a:solidFill>
              </a:rPr>
              <a:t>specifiek, uitvoerbaar, meetbaar.</a:t>
            </a:r>
            <a:endParaRPr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57" name="Google Shape;15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43c85d3a64_0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Deze dia dient om leerlingen kennis te laten maken met de belangrijkste principes voor effectieve Action research interventies.</a:t>
            </a:r>
            <a:endParaRPr/>
          </a:p>
          <a:p>
            <a:pPr indent="0" lvl="0" marL="0" rtl="0" algn="l">
              <a:lnSpc>
                <a:spcPct val="100000"/>
              </a:lnSpc>
              <a:spcBef>
                <a:spcPts val="2000"/>
              </a:spcBef>
              <a:spcAft>
                <a:spcPts val="0"/>
              </a:spcAft>
              <a:buClr>
                <a:schemeClr val="dk1"/>
              </a:buClr>
              <a:buSzPts val="1100"/>
              <a:buFont typeface="Arial"/>
              <a:buNone/>
            </a:pPr>
            <a:r>
              <a:rPr b="1" lang="en-US"/>
              <a:t>1 - Afgestemd op informaticadoelen</a:t>
            </a:r>
            <a:r>
              <a:rPr lang="en-US"/>
              <a:t>: Interventies moeten gericht zijn op kerncompetenties op het gebied van informatica (bijv. algoritmen, gegevensstructuren, debuggen) en tegelijkertijd betrokkenheid/gelijkwaardigheidsproblemen oplossen.</a:t>
            </a:r>
            <a:endParaRPr/>
          </a:p>
          <a:p>
            <a:pPr indent="0" lvl="0" marL="0" rtl="0" algn="l">
              <a:lnSpc>
                <a:spcPct val="100000"/>
              </a:lnSpc>
              <a:spcBef>
                <a:spcPts val="2000"/>
              </a:spcBef>
              <a:spcAft>
                <a:spcPts val="0"/>
              </a:spcAft>
              <a:buClr>
                <a:schemeClr val="dk1"/>
              </a:buClr>
              <a:buSzPts val="1100"/>
              <a:buFont typeface="Arial"/>
              <a:buNone/>
            </a:pPr>
            <a:r>
              <a:rPr i="1" lang="en-US"/>
              <a:t>Waarom?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Vermijdt oppervlakkige oplossingen (bijv. coderen "leuk" maken zonder vaardigheden te ontwikkelen).</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Zorgt ervoor dat leerlingen overdraagbare vaardigheden verwerven voor toekomstig leren van CS.</a:t>
            </a:r>
            <a:endParaRPr i="1"/>
          </a:p>
          <a:p>
            <a:pPr indent="0" lvl="0" marL="0" rtl="0" algn="l">
              <a:lnSpc>
                <a:spcPct val="100000"/>
              </a:lnSpc>
              <a:spcBef>
                <a:spcPts val="2000"/>
              </a:spcBef>
              <a:spcAft>
                <a:spcPts val="0"/>
              </a:spcAft>
              <a:buClr>
                <a:schemeClr val="dk1"/>
              </a:buClr>
              <a:buSzPts val="1100"/>
              <a:buFont typeface="Arial"/>
              <a:buNone/>
            </a:pPr>
            <a:r>
              <a:rPr b="1" lang="en-US"/>
              <a:t>2 - Bevordert genderintegratie</a:t>
            </a:r>
            <a:r>
              <a:rPr lang="en-US"/>
              <a:t>: Ontwerp strategieën die actief barrières slechten voor gemarginaliseerde groepen (bijv. meisjes, niet-binaire leerlingen, ondervertegenwoordigde minderheden).</a:t>
            </a:r>
            <a:endParaRPr/>
          </a:p>
          <a:p>
            <a:pPr indent="0" lvl="0" marL="0" marR="0" rtl="0" algn="l">
              <a:lnSpc>
                <a:spcPct val="100000"/>
              </a:lnSpc>
              <a:spcBef>
                <a:spcPts val="2000"/>
              </a:spcBef>
              <a:spcAft>
                <a:spcPts val="0"/>
              </a:spcAft>
              <a:buClr>
                <a:schemeClr val="dk1"/>
              </a:buClr>
              <a:buSzPts val="1100"/>
              <a:buFont typeface="Arial"/>
              <a:buNone/>
            </a:pPr>
            <a:r>
              <a:rPr i="1" lang="en-US"/>
              <a:t>Waarom? </a:t>
            </a:r>
            <a:endParaRPr/>
          </a:p>
          <a:p>
            <a:pPr indent="-171450" lvl="1" marL="628650" marR="0" rtl="0" algn="l">
              <a:lnSpc>
                <a:spcPct val="100000"/>
              </a:lnSpc>
              <a:spcBef>
                <a:spcPts val="0"/>
              </a:spcBef>
              <a:spcAft>
                <a:spcPts val="0"/>
              </a:spcAft>
              <a:buClr>
                <a:schemeClr val="dk1"/>
              </a:buClr>
              <a:buSzPts val="1100"/>
              <a:buFont typeface="Calibri"/>
              <a:buChar char="•"/>
            </a:pPr>
            <a:r>
              <a:rPr lang="en-US"/>
              <a:t>"Genderneutrale" benaderingen houden vaak de status quo in stand (bijv. jongens domineren open coderingstaken).</a:t>
            </a:r>
            <a:endParaRPr/>
          </a:p>
          <a:p>
            <a:pPr indent="-171450" lvl="1" marL="628650" marR="0" rtl="0" algn="l">
              <a:lnSpc>
                <a:spcPct val="100000"/>
              </a:lnSpc>
              <a:spcBef>
                <a:spcPts val="0"/>
              </a:spcBef>
              <a:spcAft>
                <a:spcPts val="0"/>
              </a:spcAft>
              <a:buClr>
                <a:schemeClr val="dk1"/>
              </a:buClr>
              <a:buSzPts val="1100"/>
              <a:buFont typeface="Calibri"/>
              <a:buChar char="•"/>
            </a:pPr>
            <a:r>
              <a:rPr lang="en-US"/>
              <a:t>Een inclusief ontwerp dicht de verschillen in deelname.</a:t>
            </a:r>
            <a:endParaRPr/>
          </a:p>
          <a:p>
            <a:pPr indent="0" lvl="0" marL="0" rtl="0" algn="l">
              <a:lnSpc>
                <a:spcPct val="100000"/>
              </a:lnSpc>
              <a:spcBef>
                <a:spcPts val="2000"/>
              </a:spcBef>
              <a:spcAft>
                <a:spcPts val="0"/>
              </a:spcAft>
              <a:buClr>
                <a:schemeClr val="dk1"/>
              </a:buClr>
              <a:buSzPts val="1100"/>
              <a:buFont typeface="Arial"/>
              <a:buNone/>
            </a:pPr>
            <a:r>
              <a:rPr b="1" lang="en-US"/>
              <a:t>3 -Geworteld in geïdentificeerde oorzaken</a:t>
            </a:r>
            <a:r>
              <a:rPr lang="en-US"/>
              <a:t>: </a:t>
            </a:r>
            <a:r>
              <a:rPr i="0" lang="en-US">
                <a:solidFill>
                  <a:srgbClr val="404040"/>
                </a:solidFill>
              </a:rPr>
              <a:t>Baseer interventies op </a:t>
            </a:r>
            <a:r>
              <a:rPr b="1" i="0" lang="en-US">
                <a:solidFill>
                  <a:srgbClr val="404040"/>
                </a:solidFill>
              </a:rPr>
              <a:t>bewijs uit de klas </a:t>
            </a:r>
            <a:r>
              <a:rPr i="0" lang="en-US">
                <a:solidFill>
                  <a:srgbClr val="404040"/>
                </a:solidFill>
              </a:rPr>
              <a:t>(enquêtes, observaties), niet op veronderstellingen.</a:t>
            </a:r>
            <a:endParaRPr/>
          </a:p>
          <a:p>
            <a:pPr indent="0" lvl="0" marL="0" marR="0" rtl="0" algn="l">
              <a:lnSpc>
                <a:spcPct val="100000"/>
              </a:lnSpc>
              <a:spcBef>
                <a:spcPts val="2000"/>
              </a:spcBef>
              <a:spcAft>
                <a:spcPts val="0"/>
              </a:spcAft>
              <a:buClr>
                <a:schemeClr val="dk1"/>
              </a:buClr>
              <a:buSzPts val="1100"/>
              <a:buFont typeface="Arial"/>
              <a:buNone/>
            </a:pPr>
            <a:r>
              <a:rPr i="1" lang="en-US"/>
              <a:t>Waarom? </a:t>
            </a:r>
            <a:endParaRPr/>
          </a:p>
          <a:p>
            <a:pPr indent="-171450" lvl="1" marL="628650" marR="0" rtl="0" algn="l">
              <a:lnSpc>
                <a:spcPct val="100000"/>
              </a:lnSpc>
              <a:spcBef>
                <a:spcPts val="2000"/>
              </a:spcBef>
              <a:spcAft>
                <a:spcPts val="0"/>
              </a:spcAft>
              <a:buClr>
                <a:schemeClr val="dk1"/>
              </a:buClr>
              <a:buSzPts val="1100"/>
              <a:buFont typeface="Calibri"/>
              <a:buChar char="•"/>
            </a:pPr>
            <a:r>
              <a:rPr lang="en-US"/>
              <a:t>Verkeerd gediagnosticeerde problemen leiden tot ineffectieve oplossingen (bijv. aannemen dat meisjes niet van coderen houden terwijl ze eigenlijk bang zijn om publiekelijk te falen).</a:t>
            </a:r>
            <a:endParaRPr/>
          </a:p>
          <a:p>
            <a:pPr indent="0" lvl="0" marL="0" rtl="0" algn="l">
              <a:lnSpc>
                <a:spcPct val="100000"/>
              </a:lnSpc>
              <a:spcBef>
                <a:spcPts val="2000"/>
              </a:spcBef>
              <a:spcAft>
                <a:spcPts val="0"/>
              </a:spcAft>
              <a:buClr>
                <a:schemeClr val="dk1"/>
              </a:buClr>
              <a:buSzPts val="1100"/>
              <a:buFont typeface="Arial"/>
              <a:buNone/>
            </a:pPr>
            <a:r>
              <a:rPr b="1" lang="en-US"/>
              <a:t>4 - Binnen je bereik: </a:t>
            </a:r>
            <a:r>
              <a:rPr i="0" lang="en-US">
                <a:solidFill>
                  <a:srgbClr val="404040"/>
                </a:solidFill>
              </a:rPr>
              <a:t>Focus op veranderingen </a:t>
            </a:r>
            <a:r>
              <a:rPr b="1" i="0" lang="en-US">
                <a:solidFill>
                  <a:srgbClr val="404040"/>
                </a:solidFill>
              </a:rPr>
              <a:t>die je onmiddellijk kunt implementeren </a:t>
            </a:r>
            <a:r>
              <a:rPr i="0" lang="en-US">
                <a:solidFill>
                  <a:srgbClr val="404040"/>
                </a:solidFill>
              </a:rPr>
              <a:t>met bestaande middelen.</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Waarom?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Leraren raken ontmoedigd door het wachten op systemische veranderingen (bijvoorbeeld een nieuw lesprogramma).</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Kleine, uitvoerbare stappen bouwen momentum op.</a:t>
            </a:r>
            <a:endParaRPr b="1" i="0"/>
          </a:p>
          <a:p>
            <a:pPr indent="0" lvl="0" marL="0" rtl="0" algn="l">
              <a:lnSpc>
                <a:spcPct val="100000"/>
              </a:lnSpc>
              <a:spcBef>
                <a:spcPts val="2000"/>
              </a:spcBef>
              <a:spcAft>
                <a:spcPts val="0"/>
              </a:spcAft>
              <a:buClr>
                <a:schemeClr val="dk1"/>
              </a:buClr>
              <a:buSzPts val="1100"/>
              <a:buFont typeface="Arial"/>
              <a:buNone/>
            </a:pPr>
            <a:r>
              <a:rPr b="1" lang="en-US"/>
              <a:t>5 - Meetbare resultaten: </a:t>
            </a:r>
            <a:r>
              <a:rPr i="0" lang="en-US">
                <a:solidFill>
                  <a:srgbClr val="404040"/>
                </a:solidFill>
              </a:rPr>
              <a:t>Definieer </a:t>
            </a:r>
            <a:r>
              <a:rPr b="1" i="0" lang="en-US">
                <a:solidFill>
                  <a:srgbClr val="404040"/>
                </a:solidFill>
              </a:rPr>
              <a:t>concrete succescijfers </a:t>
            </a:r>
            <a:r>
              <a:rPr i="0" lang="en-US">
                <a:solidFill>
                  <a:srgbClr val="404040"/>
                </a:solidFill>
              </a:rPr>
              <a:t>voordat je tot implementatie overgaat.</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Waarom?</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Zorgt ervoor dat je vage beweringen zoals 'leerlingen vonden het leuk' vermijdt.</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Biedt bewijs voor het opschalen van effectieve strategieën.</a:t>
            </a:r>
            <a:endParaRPr/>
          </a:p>
        </p:txBody>
      </p:sp>
      <p:sp>
        <p:nvSpPr>
          <p:cNvPr id="167" name="Google Shape;167;g343c85d3a64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rtl="0" algn="l">
              <a:lnSpc>
                <a:spcPct val="100000"/>
              </a:lnSpc>
              <a:spcBef>
                <a:spcPts val="1000"/>
              </a:spcBef>
              <a:spcAft>
                <a:spcPts val="0"/>
              </a:spcAft>
              <a:buClr>
                <a:schemeClr val="dk1"/>
              </a:buClr>
              <a:buSzPts val="1100"/>
              <a:buFont typeface="Arial"/>
              <a:buNone/>
            </a:pPr>
            <a:r>
              <a:rPr i="1" lang="en-US">
                <a:solidFill>
                  <a:srgbClr val="404040"/>
                </a:solidFill>
              </a:rPr>
              <a:t>Deze en de volgende dia stellen je in staat om uit te gaan van een uitdaging - meisjes die afhaken tijdens competitieve codeeruitdagingen - en de verschillende mogelijke strategieën te verkennen om de uitdaging aan te pakken. </a:t>
            </a:r>
            <a:endParaRPr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Strategie #1 - </a:t>
            </a:r>
            <a:r>
              <a:rPr b="1" lang="en-US"/>
              <a:t>Projectgebaseerd leren (PGO) met authentieke scenario's </a:t>
            </a:r>
            <a:r>
              <a:rPr lang="en-US"/>
              <a:t>- </a:t>
            </a:r>
            <a:r>
              <a:rPr i="0" lang="en-US">
                <a:solidFill>
                  <a:srgbClr val="404040"/>
                </a:solidFill>
              </a:rPr>
              <a:t>leerlingen werken aan uitgebreide projecten die </a:t>
            </a:r>
            <a:r>
              <a:rPr b="1" i="0" lang="en-US">
                <a:solidFill>
                  <a:srgbClr val="404040"/>
                </a:solidFill>
              </a:rPr>
              <a:t>echte problemen </a:t>
            </a:r>
            <a:r>
              <a:rPr i="0" lang="en-US">
                <a:solidFill>
                  <a:srgbClr val="404040"/>
                </a:solidFill>
              </a:rPr>
              <a:t>oplossen (bijv. het ontwerpen van een gezondheidszorg-app voor klinieken op het platteland, het maken van een duurzaamheids-tracker) in plaats van abstracte codeeroefeningen.</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Hoe het inclusie aanpakt</a:t>
            </a:r>
            <a:endParaRPr b="1">
              <a:solidFill>
                <a:srgbClr val="404040"/>
              </a:solidFill>
            </a:endParaRPr>
          </a:p>
          <a:p>
            <a:pPr indent="0" lvl="0" marL="0" rtl="0" algn="l">
              <a:lnSpc>
                <a:spcPct val="100000"/>
              </a:lnSpc>
              <a:spcBef>
                <a:spcPts val="2000"/>
              </a:spcBef>
              <a:spcAft>
                <a:spcPts val="0"/>
              </a:spcAft>
              <a:buSzPts val="1400"/>
              <a:buNone/>
            </a:pPr>
            <a:r>
              <a:rPr lang="en-US"/>
              <a:t>Traditionele coderingstaken (bijv. het ontwikkelen van games) sluiten vaak aan bij stereotype "mannelijke" interesses, waardoor sommige leerlingen van hen vervreemden. PGO gebruikt </a:t>
            </a:r>
            <a:r>
              <a:rPr b="1" lang="en-US"/>
              <a:t>echte problemen </a:t>
            </a:r>
            <a:r>
              <a:rPr lang="en-US"/>
              <a:t>om de diverse interesses van leerlingen aan te spreken. Projecten die geworteld zijn in echte behoeften (bijv. toegankelijkheidstools) laten zien dat techniek </a:t>
            </a:r>
            <a:r>
              <a:rPr b="1" lang="en-US"/>
              <a:t>een hulpmiddel is voor gelijkheid, niet alleen voor competitie</a:t>
            </a:r>
            <a:r>
              <a:rPr lang="en-US"/>
              <a:t>. </a:t>
            </a:r>
            <a:r>
              <a:rPr i="0" lang="en-US" u="none" cap="none" strike="noStrike">
                <a:solidFill>
                  <a:srgbClr val="000000"/>
                </a:solidFill>
              </a:rPr>
              <a:t>Rollen kunnen worden toegewezen op basis van sterke punten (bijv. "UI-ontwerper", "gegevensonderzoeker"), zodat alle bijdragen worden gewaardeerd.</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Meetbaar resultaat</a:t>
            </a:r>
            <a:endParaRPr/>
          </a:p>
          <a:p>
            <a:pPr indent="-177800" lvl="1" marL="628650" rtl="0" algn="l">
              <a:lnSpc>
                <a:spcPct val="100000"/>
              </a:lnSpc>
              <a:spcBef>
                <a:spcPts val="0"/>
              </a:spcBef>
              <a:spcAft>
                <a:spcPts val="0"/>
              </a:spcAft>
              <a:buClr>
                <a:schemeClr val="dk1"/>
              </a:buClr>
              <a:buSzPts val="1200"/>
              <a:buFont typeface="Arial"/>
              <a:buChar char="•"/>
            </a:pPr>
            <a:r>
              <a:rPr b="1" lang="en-US"/>
              <a:t>Diversiteit in deelname: </a:t>
            </a:r>
            <a:r>
              <a:rPr i="0" lang="en-US" u="none" cap="none" strike="noStrike">
                <a:solidFill>
                  <a:srgbClr val="000000"/>
                </a:solidFill>
              </a:rPr>
              <a:t>Vergelijk deelnamecijfers per geslacht/achtergrond in PGO vs. traditionele labs.</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Zelfrapportages van studenten: </a:t>
            </a:r>
            <a:r>
              <a:rPr i="0" lang="en-US" u="none" cap="none" strike="noStrike">
                <a:solidFill>
                  <a:srgbClr val="000000"/>
                </a:solidFill>
              </a:rPr>
              <a:t>pre/post enquêtes over het gebruik van codering om problemen op te lossen.</a:t>
            </a:r>
            <a:endParaRPr/>
          </a:p>
          <a:p>
            <a:pPr indent="-177800" lvl="1" marL="628650" rtl="0" algn="l">
              <a:lnSpc>
                <a:spcPct val="100000"/>
              </a:lnSpc>
              <a:spcBef>
                <a:spcPts val="0"/>
              </a:spcBef>
              <a:spcAft>
                <a:spcPts val="0"/>
              </a:spcAft>
              <a:buClr>
                <a:schemeClr val="dk1"/>
              </a:buClr>
              <a:buSzPts val="1200"/>
              <a:buFont typeface="Arial"/>
              <a:buChar char="•"/>
            </a:pPr>
            <a:r>
              <a:rPr b="1" lang="en-US"/>
              <a:t>Tellen van door studenten gegenereerde oplossingsvarianten</a:t>
            </a:r>
            <a:r>
              <a:rPr lang="en-US"/>
              <a:t>: Volg het aantal unieke benaderingen van het probleem (bijv. 5 verschillende app-ontwerpen voor een uitdaging in de gezondheidszorg).</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Implementatietip</a:t>
            </a:r>
            <a:endParaRPr/>
          </a:p>
          <a:p>
            <a:pPr indent="-177800" lvl="1" marL="628650" rtl="0" algn="l">
              <a:lnSpc>
                <a:spcPct val="100000"/>
              </a:lnSpc>
              <a:spcBef>
                <a:spcPts val="0"/>
              </a:spcBef>
              <a:spcAft>
                <a:spcPts val="0"/>
              </a:spcAft>
              <a:buClr>
                <a:schemeClr val="dk1"/>
              </a:buClr>
              <a:buSzPts val="1200"/>
              <a:buFont typeface="Calibri"/>
              <a:buChar char="•"/>
            </a:pPr>
            <a:r>
              <a:rPr i="1" lang="en-US"/>
              <a:t>Kies relevante thema's</a:t>
            </a:r>
            <a:r>
              <a:rPr lang="en-US"/>
              <a:t>: ondervraag leerlingen over problemen die voor hen van belang zijn.</a:t>
            </a:r>
            <a:endParaRPr/>
          </a:p>
          <a:p>
            <a:pPr indent="-177800" lvl="1" marL="628650" rtl="0" algn="l">
              <a:lnSpc>
                <a:spcPct val="100000"/>
              </a:lnSpc>
              <a:spcBef>
                <a:spcPts val="0"/>
              </a:spcBef>
              <a:spcAft>
                <a:spcPts val="0"/>
              </a:spcAft>
              <a:buClr>
                <a:schemeClr val="dk1"/>
              </a:buClr>
              <a:buSzPts val="1200"/>
              <a:buFont typeface="Calibri"/>
              <a:buChar char="•"/>
            </a:pPr>
            <a:r>
              <a:rPr i="1" lang="en-US"/>
              <a:t>Scaffold inclusief</a:t>
            </a:r>
            <a:r>
              <a:rPr lang="en-US"/>
              <a:t>: bied sjablonen voor leerlingen die minder vertrouwen hebben in coderen.</a:t>
            </a:r>
            <a:endParaRPr/>
          </a:p>
          <a:p>
            <a:pPr indent="-177800" lvl="1" marL="628650" rtl="0" algn="l">
              <a:lnSpc>
                <a:spcPct val="100000"/>
              </a:lnSpc>
              <a:spcBef>
                <a:spcPts val="0"/>
              </a:spcBef>
              <a:spcAft>
                <a:spcPts val="0"/>
              </a:spcAft>
              <a:buClr>
                <a:schemeClr val="dk1"/>
              </a:buClr>
              <a:buSzPts val="1200"/>
              <a:buFont typeface="Calibri"/>
              <a:buChar char="•"/>
            </a:pPr>
            <a:r>
              <a:rPr i="1" lang="en-US"/>
              <a:t>Laat diverse rolmodellen zien</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Strategie #2 - Paar-programmeren met roterende rollen voor gemengd geslacht </a:t>
            </a:r>
            <a:r>
              <a:rPr i="0" lang="en-US">
                <a:solidFill>
                  <a:srgbClr val="404040"/>
                </a:solidFill>
              </a:rPr>
              <a:t>- een coderingsaanpak waarbij twee leerlingen (bewust gekoppeld met het oog op genderevenwicht) samenwerken aan één computer en afwisselend de rol van "bestuurder" (schrijft code) en "navigator" (bekijkt en begeleidt) spelen.</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Hoe het inclusie aanpakt</a:t>
            </a:r>
            <a:endParaRPr/>
          </a:p>
          <a:p>
            <a:pPr indent="0" lvl="1" marL="0" rtl="0" algn="l">
              <a:lnSpc>
                <a:spcPct val="100000"/>
              </a:lnSpc>
              <a:spcBef>
                <a:spcPts val="2000"/>
              </a:spcBef>
              <a:spcAft>
                <a:spcPts val="0"/>
              </a:spcAft>
              <a:buClr>
                <a:schemeClr val="dk1"/>
              </a:buClr>
              <a:buSzPts val="1100"/>
              <a:buFont typeface="Arial"/>
              <a:buNone/>
            </a:pPr>
            <a:r>
              <a:rPr lang="en-US"/>
              <a:t>Genderstereotypen (bijv. "jongens zijn beter in coderen") kunnen het zelfvertrouwen van gemarginaliseerde groepen ondermijnen. </a:t>
            </a:r>
            <a:r>
              <a:rPr b="1" lang="en-US"/>
              <a:t>Gemengde sekseparen </a:t>
            </a:r>
            <a:r>
              <a:rPr lang="en-US"/>
              <a:t>normaliseren samenwerking en laten zien dat alle seksen even vaardig zijn. </a:t>
            </a:r>
            <a:r>
              <a:rPr b="1" i="0" lang="en-US" u="none" cap="none" strike="noStrike">
                <a:solidFill>
                  <a:srgbClr val="000000"/>
                </a:solidFill>
              </a:rPr>
              <a:t>Rolroulatie </a:t>
            </a:r>
            <a:r>
              <a:rPr i="0" lang="en-US" u="none" cap="none" strike="noStrike">
                <a:solidFill>
                  <a:srgbClr val="000000"/>
                </a:solidFill>
              </a:rPr>
              <a:t>zorgt voor een gelijke bijdrage (bijv. "Driver/Navigator" timers).</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Meetbare resultaten</a:t>
            </a:r>
            <a:endParaRPr/>
          </a:p>
          <a:p>
            <a:pPr indent="-177800" lvl="1" marL="628650" rtl="0" algn="l">
              <a:lnSpc>
                <a:spcPct val="100000"/>
              </a:lnSpc>
              <a:spcBef>
                <a:spcPts val="0"/>
              </a:spcBef>
              <a:spcAft>
                <a:spcPts val="0"/>
              </a:spcAft>
              <a:buClr>
                <a:schemeClr val="dk1"/>
              </a:buClr>
              <a:buSzPts val="1200"/>
              <a:buFont typeface="Arial"/>
              <a:buChar char="•"/>
            </a:pPr>
            <a:r>
              <a:rPr b="1" lang="en-US"/>
              <a:t>Voltooiingspercentages per geslacht: </a:t>
            </a:r>
            <a:r>
              <a:rPr i="0" lang="en-US" u="none" cap="none" strike="noStrike">
                <a:solidFill>
                  <a:srgbClr val="000000"/>
                </a:solidFill>
              </a:rPr>
              <a:t>Vergelijk het percentage voltooide taken tussen paren van gemengd geslacht versus groepen van één geslacht.</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Participatiebalans: </a:t>
            </a:r>
            <a:r>
              <a:rPr i="0" lang="en-US" u="none" cap="none" strike="noStrike">
                <a:solidFill>
                  <a:srgbClr val="000000"/>
                </a:solidFill>
              </a:rPr>
              <a:t>Regels code/bijdragen per rol tellen.</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Vertrouwensonderzoeken: </a:t>
            </a:r>
            <a:r>
              <a:rPr i="0" lang="en-US" u="none" cap="none" strike="noStrike">
                <a:solidFill>
                  <a:srgbClr val="000000"/>
                </a:solidFill>
              </a:rPr>
              <a:t>beoordelingen van activiteiten voor en na.</a:t>
            </a:r>
            <a:endParaRPr b="1" i="0">
              <a:solidFill>
                <a:srgbClr val="404040"/>
              </a:solidFill>
            </a:endParaRPr>
          </a:p>
          <a:p>
            <a:pPr indent="0" lvl="1" marL="457200" rtl="0" algn="l">
              <a:lnSpc>
                <a:spcPct val="100000"/>
              </a:lnSpc>
              <a:spcBef>
                <a:spcPts val="2000"/>
              </a:spcBef>
              <a:spcAft>
                <a:spcPts val="0"/>
              </a:spcAft>
              <a:buClr>
                <a:schemeClr val="dk1"/>
              </a:buClr>
              <a:buSzPts val="1100"/>
              <a:buFont typeface="Arial"/>
              <a:buNone/>
            </a:pPr>
            <a:r>
              <a:rPr b="1" i="0" lang="en-US">
                <a:solidFill>
                  <a:srgbClr val="404040"/>
                </a:solidFill>
              </a:rPr>
              <a:t>Implementatietip</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Wijs paren strategisch toe</a:t>
            </a:r>
            <a:r>
              <a:rPr i="0" lang="en-US" u="none" cap="none" strike="noStrike">
                <a:solidFill>
                  <a:srgbClr val="000000"/>
                </a:solidFill>
              </a:rPr>
              <a:t>: streef naar evenwichtige verhoudingen tussen alle groepen.</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Train studenten op samenwerking: </a:t>
            </a:r>
            <a:r>
              <a:rPr i="0" lang="en-US" u="none" cap="none" strike="noStrike">
                <a:solidFill>
                  <a:srgbClr val="000000"/>
                </a:solidFill>
              </a:rPr>
              <a:t>leer actief luisteren en constructieve feedback (bijv.: Ik vind het leuk hoe je... Misschien kunnen we proberen...)</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Pak pushback aan: </a:t>
            </a:r>
            <a:r>
              <a:rPr i="0" lang="en-US" u="none" cap="none" strike="noStrike">
                <a:solidFill>
                  <a:srgbClr val="000000"/>
                </a:solidFill>
              </a:rPr>
              <a:t>Omdat sommige leerlingen zich kunnen verzetten. Frame het in als een "professionele vaardigheid" die op echte werkplekken wordt gebruikt.</a:t>
            </a:r>
            <a:endParaRPr/>
          </a:p>
        </p:txBody>
      </p:sp>
      <p:sp>
        <p:nvSpPr>
          <p:cNvPr id="174" name="Google Shape;17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4.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1.jpg"/><Relationship Id="rId4" Type="http://schemas.openxmlformats.org/officeDocument/2006/relationships/image" Target="../media/image6.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7.png"/><Relationship Id="rId13" Type="http://schemas.openxmlformats.org/officeDocument/2006/relationships/image" Target="../media/image8.png"/><Relationship Id="rId12"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14.png"/><Relationship Id="rId9"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24.jpg"/><Relationship Id="rId7" Type="http://schemas.openxmlformats.org/officeDocument/2006/relationships/image" Target="../media/image12.png"/><Relationship Id="rId8"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g"/><Relationship Id="rId3" Type="http://schemas.openxmlformats.org/officeDocument/2006/relationships/image" Target="../media/image4.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7.jpg"/><Relationship Id="rId3" Type="http://schemas.openxmlformats.org/officeDocument/2006/relationships/image" Target="../media/image1.jpg"/><Relationship Id="rId4" Type="http://schemas.openxmlformats.org/officeDocument/2006/relationships/image" Target="../media/image6.png"/><Relationship Id="rId5"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7.png"/><Relationship Id="rId13" Type="http://schemas.openxmlformats.org/officeDocument/2006/relationships/image" Target="../media/image8.png"/><Relationship Id="rId12" Type="http://schemas.openxmlformats.org/officeDocument/2006/relationships/image" Target="../media/image11.png"/><Relationship Id="rId1" Type="http://schemas.openxmlformats.org/officeDocument/2006/relationships/slideMaster" Target="../slideMasters/slideMaster4.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14.png"/><Relationship Id="rId9"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24.jpg"/><Relationship Id="rId7" Type="http://schemas.openxmlformats.org/officeDocument/2006/relationships/image" Target="../media/image12.png"/><Relationship Id="rId8"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6a82191b_1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6a82191b_1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6a82191b_1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6a82191b_1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6a82191b_1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6a82191b_1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6a82191b_1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6a82191b_1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6a82191b_1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6a82191b_1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6a82191b_1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6a82191b_1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6a82191b_1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6a82191b_1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6a82191b_1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6a82191b_1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6a82191b_1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41" name="Shape 41"/>
        <p:cNvGrpSpPr/>
        <p:nvPr/>
      </p:nvGrpSpPr>
      <p:grpSpPr>
        <a:xfrm>
          <a:off x="0" y="0"/>
          <a:ext cx="0" cy="0"/>
          <a:chOff x="0" y="0"/>
          <a:chExt cx="0" cy="0"/>
        </a:xfrm>
      </p:grpSpPr>
      <p:sp>
        <p:nvSpPr>
          <p:cNvPr id="42" name="Google Shape;4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7" name="Shape 47"/>
        <p:cNvGrpSpPr/>
        <p:nvPr/>
      </p:nvGrpSpPr>
      <p:grpSpPr>
        <a:xfrm>
          <a:off x="0" y="0"/>
          <a:ext cx="0" cy="0"/>
          <a:chOff x="0" y="0"/>
          <a:chExt cx="0" cy="0"/>
        </a:xfrm>
      </p:grpSpPr>
      <p:sp>
        <p:nvSpPr>
          <p:cNvPr id="48" name="Google Shape;48;g35774147b8d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9" name="Google Shape;49;g35774147b8d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50" name="Google Shape;50;g35774147b8d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51" name="Google Shape;51;g35774147b8d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52" name="Google Shape;52;g35774147b8d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53" name="Google Shape;53;g35774147b8d_0_80"/>
          <p:cNvGrpSpPr/>
          <p:nvPr/>
        </p:nvGrpSpPr>
        <p:grpSpPr>
          <a:xfrm>
            <a:off x="2179811" y="4729766"/>
            <a:ext cx="7832078" cy="1110328"/>
            <a:chOff x="2179603" y="4888792"/>
            <a:chExt cx="7798544" cy="1110328"/>
          </a:xfrm>
        </p:grpSpPr>
        <p:pic>
          <p:nvPicPr>
            <p:cNvPr id="54" name="Google Shape;54;g35774147b8d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55" name="Google Shape;55;g35774147b8d_0_8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56" name="Google Shape;56;g35774147b8d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7" name="Google Shape;57;g35774147b8d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8" name="Google Shape;58;g35774147b8d_0_8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9" name="Google Shape;59;g35774147b8d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60" name="Google Shape;60;g35774147b8d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61" name="Google Shape;61;g35774147b8d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62" name="Google Shape;62;g35774147b8d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63" name="Google Shape;63;g35774147b8d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g35774147b8d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g35774147b8d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73" name="Shape 73"/>
        <p:cNvGrpSpPr/>
        <p:nvPr/>
      </p:nvGrpSpPr>
      <p:grpSpPr>
        <a:xfrm>
          <a:off x="0" y="0"/>
          <a:ext cx="0" cy="0"/>
          <a:chOff x="0" y="0"/>
          <a:chExt cx="0" cy="0"/>
        </a:xfrm>
      </p:grpSpPr>
      <p:pic>
        <p:nvPicPr>
          <p:cNvPr id="74" name="Google Shape;74;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75" name="Google Shape;75;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6" name="Google Shape;76;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77" name="Google Shape;77;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8" name="Google Shape;78;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0" name="Google Shape;80;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1" name="Google Shape;81;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82" name="Shape 82"/>
        <p:cNvGrpSpPr/>
        <p:nvPr/>
      </p:nvGrpSpPr>
      <p:grpSpPr>
        <a:xfrm>
          <a:off x="0" y="0"/>
          <a:ext cx="0" cy="0"/>
          <a:chOff x="0" y="0"/>
          <a:chExt cx="0" cy="0"/>
        </a:xfrm>
      </p:grpSpPr>
      <p:pic>
        <p:nvPicPr>
          <p:cNvPr id="83" name="Google Shape;83;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84" name="Google Shape;84;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85" name="Google Shape;85;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86" name="Google Shape;86;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88" name="Google Shape;88;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9" name="Google Shape;89;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1" name="Google Shape;91;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92" name="Shape 92"/>
        <p:cNvGrpSpPr/>
        <p:nvPr/>
      </p:nvGrpSpPr>
      <p:grpSpPr>
        <a:xfrm>
          <a:off x="0" y="0"/>
          <a:ext cx="0" cy="0"/>
          <a:chOff x="0" y="0"/>
          <a:chExt cx="0" cy="0"/>
        </a:xfrm>
      </p:grpSpPr>
      <p:sp>
        <p:nvSpPr>
          <p:cNvPr id="93" name="Google Shape;93;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94" name="Google Shape;94;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95" name="Google Shape;95;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6" name="Google Shape;96;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7" name="Google Shape;97;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8" name="Google Shape;98;p19"/>
          <p:cNvGrpSpPr/>
          <p:nvPr/>
        </p:nvGrpSpPr>
        <p:grpSpPr>
          <a:xfrm>
            <a:off x="2179865" y="4729766"/>
            <a:ext cx="7832271" cy="1110328"/>
            <a:chOff x="2179603" y="4888792"/>
            <a:chExt cx="7798545" cy="1110328"/>
          </a:xfrm>
        </p:grpSpPr>
        <p:pic>
          <p:nvPicPr>
            <p:cNvPr id="99" name="Google Shape;99;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0" name="Google Shape;100;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01" name="Google Shape;101;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02" name="Google Shape;102;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03" name="Google Shape;103;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04" name="Google Shape;104;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05" name="Google Shape;105;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6" name="Google Shape;106;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7" name="Google Shape;107;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8" name="Google Shape;108;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5.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6a82191b_1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6a82191b_1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6a82191b_1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6a82191b_1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6a82191b_1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44" name="Shape 44"/>
        <p:cNvGrpSpPr/>
        <p:nvPr/>
      </p:nvGrpSpPr>
      <p:grpSpPr>
        <a:xfrm>
          <a:off x="0" y="0"/>
          <a:ext cx="0" cy="0"/>
          <a:chOff x="0" y="0"/>
          <a:chExt cx="0" cy="0"/>
        </a:xfrm>
      </p:grpSpPr>
      <p:sp>
        <p:nvSpPr>
          <p:cNvPr id="45" name="Google Shape;45;g35774147b8d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46" name="Google Shape;46;g35774147b8d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9" name="Google Shape;6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4.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www.clee.org/wp-content/uploads/2024/07/consultancy.pdf" TargetMode="External"/><Relationship Id="rId5" Type="http://schemas.openxmlformats.org/officeDocument/2006/relationships/hyperlink" Target="https://books.google.it/books?id=_KahDwAAQBAJ&amp;lpg=PP1&amp;pg=PP1#v=onepage&amp;q&amp;f=false" TargetMode="External"/><Relationship Id="rId6" Type="http://schemas.openxmlformats.org/officeDocument/2006/relationships/hyperlink" Target="https://www.ucop.edu/local-human-resources/_files/performance-appraisal/How+to+write+SMART+Goals+v2.pdf" TargetMode="External"/></Relationships>
</file>

<file path=ppt/slides/_rels/slide18.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3.png"/><Relationship Id="rId13" Type="http://schemas.openxmlformats.org/officeDocument/2006/relationships/hyperlink" Target="https://tinker-project.eu/elearning/" TargetMode="External"/><Relationship Id="rId12" Type="http://schemas.openxmlformats.org/officeDocument/2006/relationships/image" Target="../media/image8.png"/><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14.png"/><Relationship Id="rId4" Type="http://schemas.openxmlformats.org/officeDocument/2006/relationships/image" Target="../media/image16.png"/><Relationship Id="rId9" Type="http://schemas.openxmlformats.org/officeDocument/2006/relationships/image" Target="../media/image7.png"/><Relationship Id="rId15" Type="http://schemas.openxmlformats.org/officeDocument/2006/relationships/hyperlink" Target="https://creativecommons.org/licenses/by-nc-nd/4.0/" TargetMode="External"/><Relationship Id="rId14" Type="http://schemas.openxmlformats.org/officeDocument/2006/relationships/image" Target="../media/image35.png"/><Relationship Id="rId5" Type="http://schemas.openxmlformats.org/officeDocument/2006/relationships/image" Target="../media/image24.jpg"/><Relationship Id="rId6" Type="http://schemas.openxmlformats.org/officeDocument/2006/relationships/image" Target="../media/image12.png"/><Relationship Id="rId7" Type="http://schemas.openxmlformats.org/officeDocument/2006/relationships/image" Target="../media/image9.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8.png"/><Relationship Id="rId4" Type="http://schemas.openxmlformats.org/officeDocument/2006/relationships/image" Target="../media/image31.png"/><Relationship Id="rId5" Type="http://schemas.openxmlformats.org/officeDocument/2006/relationships/image" Target="../media/image3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3556a82191b_1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Docententraining voor authentiek en genderinclusief informaticaonderwijs</a:t>
            </a:r>
            <a:endParaRPr/>
          </a:p>
        </p:txBody>
      </p:sp>
      <p:sp>
        <p:nvSpPr>
          <p:cNvPr id="114" name="Google Shape;114;g3556a82191b_1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86" name="Google Shape;186;p7"/>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Van probleem naar oplossing: interventies met impact ontwerpen</a:t>
            </a:r>
            <a:endParaRPr b="1" sz="2800">
              <a:solidFill>
                <a:srgbClr val="FFFFFF"/>
              </a:solidFill>
            </a:endParaRPr>
          </a:p>
        </p:txBody>
      </p:sp>
      <p:sp>
        <p:nvSpPr>
          <p:cNvPr id="187" name="Google Shape;187;p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Voorbeeld interventiestrategieën</a:t>
            </a:r>
            <a:endParaRPr/>
          </a:p>
        </p:txBody>
      </p:sp>
      <p:graphicFrame>
        <p:nvGraphicFramePr>
          <p:cNvPr id="188" name="Google Shape;188;p7"/>
          <p:cNvGraphicFramePr/>
          <p:nvPr/>
        </p:nvGraphicFramePr>
        <p:xfrm>
          <a:off x="261257" y="1621536"/>
          <a:ext cx="3000000" cy="3000000"/>
        </p:xfrm>
        <a:graphic>
          <a:graphicData uri="http://schemas.openxmlformats.org/drawingml/2006/table">
            <a:tbl>
              <a:tblPr bandRow="1" firstRow="1">
                <a:noFill/>
                <a:tableStyleId>{11AC5342-BE8E-4943-89D1-BB21E0CB7A47}</a:tableStyleId>
              </a:tblPr>
              <a:tblGrid>
                <a:gridCol w="1355875"/>
                <a:gridCol w="3989400"/>
                <a:gridCol w="4096550"/>
                <a:gridCol w="2278425"/>
              </a:tblGrid>
              <a:tr h="280975">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Strategie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Hoe wordt inclusie aangepakt</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Meetbare resultaten</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Implementatie tip</a:t>
                      </a:r>
                      <a:endParaRPr b="1" sz="1400" u="none" cap="none" strike="noStrike"/>
                    </a:p>
                  </a:txBody>
                  <a:tcPr marT="45725" marB="45725" marR="91450" marL="91450"/>
                </a:tc>
              </a:tr>
              <a:tr h="205120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Aangepaste beoordelingen</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Vermindert </a:t>
                      </a:r>
                      <a:r>
                        <a:rPr b="1" lang="en-US" sz="1400" u="none" cap="none" strike="noStrike"/>
                        <a:t>vooroordelen tegen reflectieve leerlingen</a:t>
                      </a:r>
                      <a:endParaRPr b="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Gaat stereotypen over 'briljantheid' tegen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Valideert </a:t>
                      </a:r>
                      <a:r>
                        <a:rPr b="1" lang="en-US" sz="1400" u="none" cap="none" strike="noStrike"/>
                        <a:t>verschillende sterke punten</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Volg voltooiingspercentages per sekse: houd gemiddelde cijfers bij voor/na wijzigingen in het beoordelingskader, uitgesplitst naar sekse/andere identiteitskenmerken.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Participatiebalans: tel de bijdragen van gemarginaliseerde leerlingen aan groepsprojecten VS solotaken.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Vertrouwensenquête: ondervraag studenten over beoordelingscriteria, om uit te zoeken of beoordelingscriteria sterke punten waarderen. </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Creëer samen met leerlingen beoordelingsschema's</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Mastery grading gebruiken</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Vermijd getimede toetsen</a:t>
                      </a:r>
                      <a:endParaRPr i="0" sz="1400" u="none" cap="none" strike="noStrike"/>
                    </a:p>
                  </a:txBody>
                  <a:tcPr marT="45725" marB="45725" marR="91450" marL="91450"/>
                </a:tc>
              </a:tr>
              <a:tr h="2300775">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Gamification met roldiversiteit</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Gaat stereotype rolmodellen tegen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Waardeert diverse vaardigheden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Vermindert prestatieangst</a:t>
                      </a:r>
                      <a:endParaRPr sz="1400" u="none" cap="none" strike="noStrike"/>
                    </a:p>
                    <a:p>
                      <a:pPr indent="-196850" lvl="0" marL="28575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Rolselectie per geslacht monitoren: rek welke rollen leerlingen kiezen, uitgesplitst naar geslacht/andere identiteitskenmerken.</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Betrokkenheidsduur: vergelijk time-on-task voor gemarginaliseerde leerlingen bij roldiversiteit versus traditionele gamificatie.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Zelfgerapporteerd comfort: onderzoek de mate van inclusie die leerlingen ervaren tijdens de activiteit.</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Roltaal controleren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Rollen laten rouleren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Leg de nadruk op connecties met de echte wereld</a:t>
                      </a:r>
                      <a:endParaRPr sz="1400" u="none" cap="none" strike="noStrike"/>
                    </a:p>
                  </a:txBody>
                  <a:tcPr marT="45725" marB="45725" marR="91450" marL="91450"/>
                </a:tc>
              </a:tr>
            </a:tbl>
          </a:graphicData>
        </a:graphic>
      </p:graphicFrame>
      <p:sp>
        <p:nvSpPr>
          <p:cNvPr id="189" name="Google Shape;189;p7"/>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Meisjes haken af tijdens competitieve codeeruitdagingen.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29f623bc3f_0_3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Activiteit #2 Interventie - brainstorm</a:t>
            </a:r>
            <a:endParaRPr b="1" sz="2800">
              <a:solidFill>
                <a:srgbClr val="FFFFFF"/>
              </a:solidFill>
            </a:endParaRPr>
          </a:p>
        </p:txBody>
      </p:sp>
      <p:sp>
        <p:nvSpPr>
          <p:cNvPr id="195" name="Google Shape;195;g329f623bc3f_0_37"/>
          <p:cNvSpPr txBox="1"/>
          <p:nvPr/>
        </p:nvSpPr>
        <p:spPr>
          <a:xfrm>
            <a:off x="280175" y="108980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In kleine groepjes van 3 tot 4 personen brainstormt u gezamenlijk over interventies voor de vraag die u in Unit 1 hebt geïdentificeerd en in Activiteit #1 hebt verfijnd. </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1" sz="2200" u="none" cap="none" strike="noStrike">
              <a:solidFill>
                <a:schemeClr val="dk1"/>
              </a:solidFill>
              <a:latin typeface="Arial"/>
              <a:ea typeface="Arial"/>
              <a:cs typeface="Arial"/>
              <a:sym typeface="Arial"/>
            </a:endParaRPr>
          </a:p>
        </p:txBody>
      </p:sp>
      <p:pic>
        <p:nvPicPr>
          <p:cNvPr id="196" name="Google Shape;196;g329f623bc3f_0_37"/>
          <p:cNvPicPr preferRelativeResize="0"/>
          <p:nvPr/>
        </p:nvPicPr>
        <p:blipFill rotWithShape="1">
          <a:blip r:embed="rId3">
            <a:alphaModFix/>
          </a:blip>
          <a:srcRect b="0" l="0" r="0" t="0"/>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29f623bc3f_0_7"/>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Een actieonderzoeksplan maken</a:t>
            </a:r>
            <a:endParaRPr b="1" sz="2800">
              <a:solidFill>
                <a:srgbClr val="FFFFFF"/>
              </a:solidFill>
            </a:endParaRPr>
          </a:p>
        </p:txBody>
      </p:sp>
      <p:sp>
        <p:nvSpPr>
          <p:cNvPr id="202" name="Google Shape;202;g329f623bc3f_0_7"/>
          <p:cNvSpPr txBox="1"/>
          <p:nvPr/>
        </p:nvSpPr>
        <p:spPr>
          <a:xfrm>
            <a:off x="284150" y="5326425"/>
            <a:ext cx="11023800" cy="10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000"/>
              </a:spcAft>
              <a:buClr>
                <a:srgbClr val="000000"/>
              </a:buClr>
              <a:buSzPts val="1800"/>
              <a:buFont typeface="Arial"/>
              <a:buNone/>
            </a:pPr>
            <a:r>
              <a:t/>
            </a:r>
            <a:endParaRPr b="0" i="1" sz="1800" u="none" cap="none" strike="noStrike">
              <a:solidFill>
                <a:srgbClr val="1D1D1B"/>
              </a:solidFill>
              <a:latin typeface="Calibri"/>
              <a:ea typeface="Calibri"/>
              <a:cs typeface="Calibri"/>
              <a:sym typeface="Calibri"/>
            </a:endParaRPr>
          </a:p>
        </p:txBody>
      </p:sp>
      <p:sp>
        <p:nvSpPr>
          <p:cNvPr id="203" name="Google Shape;203;g329f623bc3f_0_7"/>
          <p:cNvSpPr txBox="1"/>
          <p:nvPr/>
        </p:nvSpPr>
        <p:spPr>
          <a:xfrm>
            <a:off x="284150" y="1296641"/>
            <a:ext cx="10777800" cy="52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chemeClr val="dk1"/>
                </a:solidFill>
                <a:latin typeface="Arial"/>
                <a:ea typeface="Arial"/>
                <a:cs typeface="Arial"/>
                <a:sym typeface="Arial"/>
              </a:rPr>
              <a:t>Een proces in 5 stappen: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Calibri"/>
              <a:buAutoNum type="arabicParenR"/>
            </a:pPr>
            <a:r>
              <a:rPr b="1" i="0" lang="en-US" sz="2200" u="none" cap="none" strike="noStrike">
                <a:solidFill>
                  <a:schemeClr val="dk1"/>
                </a:solidFill>
                <a:latin typeface="Arial"/>
                <a:ea typeface="Arial"/>
                <a:cs typeface="Arial"/>
                <a:sym typeface="Arial"/>
              </a:rPr>
              <a:t>Onderzoeksvraag (</a:t>
            </a:r>
            <a:r>
              <a:rPr b="1" i="1" lang="en-US" sz="2200" u="none" cap="none" strike="noStrike">
                <a:solidFill>
                  <a:schemeClr val="dk1"/>
                </a:solidFill>
                <a:latin typeface="Arial"/>
                <a:ea typeface="Arial"/>
                <a:cs typeface="Arial"/>
                <a:sym typeface="Arial"/>
              </a:rPr>
              <a:t>SMART</a:t>
            </a:r>
            <a:r>
              <a:rPr b="1" i="0" lang="en-US" sz="2200" u="none" cap="none" strike="noStrike">
                <a:solidFill>
                  <a:schemeClr val="dk1"/>
                </a:solidFill>
                <a:latin typeface="Arial"/>
                <a:ea typeface="Arial"/>
                <a:cs typeface="Arial"/>
                <a:sym typeface="Arial"/>
              </a:rPr>
              <a:t>)</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Specifiek | Meetbaar | Actiegericht | Relevant | Tijdgebonden</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Interventiestrategie</a:t>
            </a:r>
            <a:endParaRPr b="0" i="0" sz="1400" u="none" cap="none" strike="noStrike">
              <a:solidFill>
                <a:schemeClr val="dk1"/>
              </a:solidFill>
              <a:latin typeface="Arial"/>
              <a:ea typeface="Arial"/>
              <a:cs typeface="Arial"/>
              <a:sym typeface="Arial"/>
            </a:endParaRPr>
          </a:p>
          <a:p>
            <a:pPr indent="-457200" lvl="0" marL="685800" marR="0" rtl="0" algn="l">
              <a:lnSpc>
                <a:spcPct val="100000"/>
              </a:lnSpc>
              <a:spcBef>
                <a:spcPts val="0"/>
              </a:spcBef>
              <a:spcAft>
                <a:spcPts val="0"/>
              </a:spcAft>
              <a:buClr>
                <a:schemeClr val="dk1"/>
              </a:buClr>
              <a:buSzPts val="2000"/>
              <a:buFont typeface="Arial"/>
              <a:buAutoNum type="alphaLcParenBoth"/>
            </a:pPr>
            <a:r>
              <a:rPr b="0" i="0" lang="en-US" sz="2000" u="none" cap="none" strike="noStrike">
                <a:solidFill>
                  <a:schemeClr val="dk1"/>
                </a:solidFill>
                <a:latin typeface="Arial"/>
                <a:ea typeface="Arial"/>
                <a:cs typeface="Arial"/>
                <a:sym typeface="Arial"/>
              </a:rPr>
              <a:t>Afgestemd op informaticadoelstellingen en (b) ontworpen om de hoofdoorzaak aan te pakken. </a:t>
            </a:r>
            <a:endParaRPr b="0" i="0" sz="1400" u="none" cap="none" strike="noStrike">
              <a:solidFill>
                <a:schemeClr val="dk1"/>
              </a:solidFill>
              <a:latin typeface="Arial"/>
              <a:ea typeface="Arial"/>
              <a:cs typeface="Arial"/>
              <a:sym typeface="Arial"/>
            </a:endParaRPr>
          </a:p>
          <a:p>
            <a:pPr indent="0" lvl="0" marL="2286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Implementatiestappen</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3 stappen na elk van de </a:t>
            </a:r>
            <a:r>
              <a:rPr b="1" i="0" lang="en-US" sz="2200" u="none" cap="none" strike="noStrike">
                <a:solidFill>
                  <a:schemeClr val="dk1"/>
                </a:solidFill>
                <a:latin typeface="Arial"/>
                <a:ea typeface="Arial"/>
                <a:cs typeface="Arial"/>
                <a:sym typeface="Arial"/>
              </a:rPr>
              <a:t>3 W's:</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Wat gaat er gebeuren?</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Wanneer gebeurt het?</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Wie is verantwoordelijk?</a:t>
            </a:r>
            <a:endParaRPr b="0" i="0" sz="1400" u="none" cap="none" strike="noStrike">
              <a:solidFill>
                <a:schemeClr val="dk1"/>
              </a:solidFill>
              <a:latin typeface="Arial"/>
              <a:ea typeface="Arial"/>
              <a:cs typeface="Arial"/>
              <a:sym typeface="Arial"/>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04" name="Google Shape;204;g329f623bc3f_0_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latin typeface="Calibri"/>
                <a:ea typeface="Calibri"/>
                <a:cs typeface="Calibri"/>
                <a:sym typeface="Calibri"/>
              </a:rPr>
              <a:t>Van ideeën naar actie: uw actieonderzoeksplan opstellen</a:t>
            </a:r>
            <a:endParaRPr>
              <a:latin typeface="Calibri"/>
              <a:ea typeface="Calibri"/>
              <a:cs typeface="Calibri"/>
              <a:sym typeface="Calibri"/>
            </a:endParaRPr>
          </a:p>
        </p:txBody>
      </p:sp>
      <p:graphicFrame>
        <p:nvGraphicFramePr>
          <p:cNvPr id="205" name="Google Shape;205;g329f623bc3f_0_7"/>
          <p:cNvGraphicFramePr/>
          <p:nvPr/>
        </p:nvGraphicFramePr>
        <p:xfrm>
          <a:off x="316992" y="5872575"/>
          <a:ext cx="3000000" cy="3000000"/>
        </p:xfrm>
        <a:graphic>
          <a:graphicData uri="http://schemas.openxmlformats.org/drawingml/2006/table">
            <a:tbl>
              <a:tblPr bandRow="1" firstRow="1">
                <a:noFill/>
                <a:tableStyleId>{11AC5342-BE8E-4943-89D1-BB21E0CB7A47}</a:tableStyleId>
              </a:tblPr>
              <a:tblGrid>
                <a:gridCol w="1999150"/>
                <a:gridCol w="2032000"/>
                <a:gridCol w="2032000"/>
                <a:gridCol w="20320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Stap</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Wat?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Wanneer?</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Wie?</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1)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9"/>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Een actieonderzoeksplan maken</a:t>
            </a:r>
            <a:endParaRPr b="1" sz="2800">
              <a:solidFill>
                <a:srgbClr val="FFFFFF"/>
              </a:solidFill>
            </a:endParaRPr>
          </a:p>
        </p:txBody>
      </p:sp>
      <p:sp>
        <p:nvSpPr>
          <p:cNvPr id="211" name="Google Shape;211;p9"/>
          <p:cNvSpPr txBox="1"/>
          <p:nvPr/>
        </p:nvSpPr>
        <p:spPr>
          <a:xfrm>
            <a:off x="284150" y="1240750"/>
            <a:ext cx="4705800" cy="24186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Methoden voor gegevensverzameling</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Werkvoorbeelden van leerlingen</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Klassenobservaties (peer of zelf)</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Enquêtes/vragenlijsten</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12" name="Google Shape;212;p9"/>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Van ideeën naar actie: uw actieonderzoeksplan opstellen</a:t>
            </a:r>
            <a:endParaRPr/>
          </a:p>
        </p:txBody>
      </p:sp>
      <p:graphicFrame>
        <p:nvGraphicFramePr>
          <p:cNvPr id="213" name="Google Shape;213;p9"/>
          <p:cNvGraphicFramePr/>
          <p:nvPr/>
        </p:nvGraphicFramePr>
        <p:xfrm>
          <a:off x="480800" y="3167729"/>
          <a:ext cx="3000000" cy="3000000"/>
        </p:xfrm>
        <a:graphic>
          <a:graphicData uri="http://schemas.openxmlformats.org/drawingml/2006/table">
            <a:tbl>
              <a:tblPr bandRow="1" firstRow="1">
                <a:noFill/>
                <a:tableStyleId>{11AC5342-BE8E-4943-89D1-BB21E0CB7A47}</a:tableStyleId>
              </a:tblPr>
              <a:tblGrid>
                <a:gridCol w="2419025"/>
                <a:gridCol w="2383225"/>
                <a:gridCol w="2383225"/>
                <a:gridCol w="2263325"/>
              </a:tblGrid>
              <a:tr h="3650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Methode</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Wat bijhouden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Hulpmiddel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Frequentie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2042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Ingediende code</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 meisjes die gedebugde code insturen vs. jongens</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LMS (bijv. Google klaslokaal)</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Wekelijks</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520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Vertrouwensonderzoeken</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Pre-/postbeoordelingen: "Hoe zelfverzekerd voel je je bij het debuggen?" (schaal van 1-5).</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Anoniem Google-formulier</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Pre-interventie + week 4</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412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Observatie notities</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Noteer deelname van het geslacht in discussies in tweetallen.</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Rubriek: "spreekt 2+ keer per sessie"</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Sessies 1, 3, 5</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14" name="Google Shape;214;p9"/>
          <p:cNvSpPr txBox="1"/>
          <p:nvPr/>
        </p:nvSpPr>
        <p:spPr>
          <a:xfrm>
            <a:off x="4753800" y="1145350"/>
            <a:ext cx="4705800" cy="2418600"/>
          </a:xfrm>
          <a:prstGeom prst="rect">
            <a:avLst/>
          </a:prstGeom>
          <a:noFill/>
          <a:ln>
            <a:noFill/>
          </a:ln>
        </p:spPr>
        <p:txBody>
          <a:bodyPr anchorCtr="0" anchor="t" bIns="91425" lIns="91425" spcFirstLastPara="1" rIns="91425" wrap="square" tIns="91425">
            <a:noAutofit/>
          </a:bodyPr>
          <a:lstStyle/>
          <a:p>
            <a:pPr indent="0" lvl="0" marL="45720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342900" lvl="1"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Focusgroep discussies</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Beoordelingsresultaten</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Deelname bijhouden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6"/>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Een actieonderzoeksplan maken</a:t>
            </a:r>
            <a:endParaRPr b="1" sz="2800">
              <a:solidFill>
                <a:srgbClr val="FFFFFF"/>
              </a:solidFill>
            </a:endParaRPr>
          </a:p>
        </p:txBody>
      </p:sp>
      <p:sp>
        <p:nvSpPr>
          <p:cNvPr id="220" name="Google Shape;220;p1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Van ideeën naar actie: uw actieonderzoeksplan opstellen</a:t>
            </a:r>
            <a:endParaRPr/>
          </a:p>
        </p:txBody>
      </p:sp>
      <p:graphicFrame>
        <p:nvGraphicFramePr>
          <p:cNvPr id="221" name="Google Shape;221;p16"/>
          <p:cNvGraphicFramePr/>
          <p:nvPr/>
        </p:nvGraphicFramePr>
        <p:xfrm>
          <a:off x="271958" y="2553903"/>
          <a:ext cx="3000000" cy="3000000"/>
        </p:xfrm>
        <a:graphic>
          <a:graphicData uri="http://schemas.openxmlformats.org/drawingml/2006/table">
            <a:tbl>
              <a:tblPr bandRow="1" firstRow="1">
                <a:noFill/>
                <a:tableStyleId>{11AC5342-BE8E-4943-89D1-BB21E0CB7A47}</a:tableStyleId>
              </a:tblPr>
              <a:tblGrid>
                <a:gridCol w="2709325"/>
                <a:gridCol w="2709325"/>
                <a:gridCol w="270932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Medewerker</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Rol</a:t>
                      </a:r>
                      <a:endParaRPr b="1" sz="20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Actie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Studenten</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Feedback geven over de dynamiek van het werken in tweetallen</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Tijdens week 3 een focusgroep leiden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Wiskundeleraar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Strategieën voor paarsgewijs werken vergelijken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Rubrics delen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2677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Studenten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Co-ontwerp het anonimiteitsproces</a:t>
                      </a:r>
                      <a:endParaRPr sz="16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Stemmen over platformopties (bijv. GG-formulieren, Padlet enz.)</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22" name="Google Shape;222;p16"/>
          <p:cNvSpPr txBox="1"/>
          <p:nvPr/>
        </p:nvSpPr>
        <p:spPr>
          <a:xfrm>
            <a:off x="271958" y="1294330"/>
            <a:ext cx="13626900" cy="1323600"/>
          </a:xfrm>
          <a:prstGeom prst="rect">
            <a:avLst/>
          </a:prstGeom>
          <a:noFill/>
          <a:ln>
            <a:noFill/>
          </a:ln>
        </p:spPr>
        <p:txBody>
          <a:bodyPr anchorCtr="0" anchor="t" bIns="45700" lIns="91425" spcFirstLastPara="1" rIns="91425" wrap="square" tIns="45700">
            <a:sp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5) Samenwerkingsplan</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Collega's: wie helpt bij de implementatie/analyse?</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Studenten: hoe worden studenten mede-eigenaar van het proces?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Activiteit #3 Planontwikkeling</a:t>
            </a:r>
            <a:endParaRPr b="1" sz="2800">
              <a:solidFill>
                <a:srgbClr val="FFFFFF"/>
              </a:solidFill>
            </a:endParaRPr>
          </a:p>
        </p:txBody>
      </p:sp>
      <p:sp>
        <p:nvSpPr>
          <p:cNvPr id="228" name="Google Shape;228;p17"/>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rgbClr val="1D1D1B"/>
                </a:solidFill>
                <a:latin typeface="Arial"/>
                <a:ea typeface="Arial"/>
                <a:cs typeface="Arial"/>
                <a:sym typeface="Arial"/>
              </a:rPr>
              <a:t>Stel je eigen actieonderzoeksplan op! </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Vul het sjabloon voor het actieonderzoeksplan in</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229" name="Google Shape;229;p17"/>
          <p:cNvPicPr preferRelativeResize="0"/>
          <p:nvPr/>
        </p:nvPicPr>
        <p:blipFill rotWithShape="1">
          <a:blip r:embed="rId3">
            <a:alphaModFix/>
          </a:blip>
          <a:srcRect b="0" l="0" r="0" t="0"/>
          <a:stretch/>
        </p:blipFill>
        <p:spPr>
          <a:xfrm>
            <a:off x="760322" y="2241646"/>
            <a:ext cx="3551228" cy="3642676"/>
          </a:xfrm>
          <a:prstGeom prst="rect">
            <a:avLst/>
          </a:prstGeom>
          <a:noFill/>
          <a:ln>
            <a:noFill/>
          </a:ln>
        </p:spPr>
      </p:pic>
      <p:pic>
        <p:nvPicPr>
          <p:cNvPr id="230" name="Google Shape;230;p17"/>
          <p:cNvPicPr preferRelativeResize="0"/>
          <p:nvPr/>
        </p:nvPicPr>
        <p:blipFill rotWithShape="1">
          <a:blip r:embed="rId4">
            <a:alphaModFix/>
          </a:blip>
          <a:srcRect b="0" l="0" r="0" t="0"/>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8"/>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Samenvatting &amp; volgende stappen</a:t>
            </a:r>
            <a:endParaRPr b="1" sz="2800">
              <a:solidFill>
                <a:srgbClr val="FFFFFF"/>
              </a:solidFill>
            </a:endParaRPr>
          </a:p>
        </p:txBody>
      </p:sp>
      <p:sp>
        <p:nvSpPr>
          <p:cNvPr id="236" name="Google Shape;236;p18"/>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Belangrijkste conclusies:</a:t>
            </a:r>
            <a:endParaRPr b="0" i="0" sz="1400" u="none" cap="none" strike="noStrike">
              <a:solidFill>
                <a:srgbClr val="000000"/>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Effectieve interventies zijn doelgericht, meetbaar en collaboratief</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Gegevensverzameling moet doelgericht en beheersbaar zijn</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Samenwerking versterkt onderzoeksvaliditeit en impact</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800"/>
              </a:spcBef>
              <a:spcAft>
                <a:spcPts val="0"/>
              </a:spcAft>
              <a:buClr>
                <a:srgbClr val="000000"/>
              </a:buClr>
              <a:buSzPts val="2400"/>
              <a:buFont typeface="Arial"/>
              <a:buNone/>
            </a:pPr>
            <a:r>
              <a:t/>
            </a:r>
            <a:endParaRPr b="1" i="0" sz="2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Volgende stappen:</a:t>
            </a:r>
            <a:endParaRPr b="0" i="0" sz="14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Voer je actieonderzoeksplan uit</a:t>
            </a:r>
            <a:endParaRPr b="1"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Documenteer uw proces en bevindingen</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Module 8: </a:t>
            </a:r>
            <a:r>
              <a:rPr b="0" i="1" lang="en-US" sz="1800" u="none" cap="none" strike="noStrike">
                <a:solidFill>
                  <a:schemeClr val="dk1"/>
                </a:solidFill>
                <a:latin typeface="Arial"/>
                <a:ea typeface="Arial"/>
                <a:cs typeface="Arial"/>
                <a:sym typeface="Arial"/>
              </a:rPr>
              <a:t>Workshop - co-design en evaluatie van leerscenario's voor informaticaonderwijs en -beoordeling, gebaseerd op het TINKER-raamwerk.</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just">
              <a:lnSpc>
                <a:spcPct val="90000"/>
              </a:lnSpc>
              <a:spcBef>
                <a:spcPts val="0"/>
              </a:spcBef>
              <a:spcAft>
                <a:spcPts val="0"/>
              </a:spcAft>
              <a:buClr>
                <a:schemeClr val="accent1"/>
              </a:buClr>
              <a:buSzPts val="2400"/>
              <a:buNone/>
            </a:pPr>
            <a:r>
              <a:rPr lang="en-US" sz="2800"/>
              <a:t>Aanvullende bronnen</a:t>
            </a:r>
            <a:endParaRPr sz="3400"/>
          </a:p>
        </p:txBody>
      </p:sp>
      <p:sp>
        <p:nvSpPr>
          <p:cNvPr id="242" name="Google Shape;242;p44"/>
          <p:cNvSpPr txBox="1"/>
          <p:nvPr>
            <p:ph idx="2" type="body"/>
          </p:nvPr>
        </p:nvSpPr>
        <p:spPr>
          <a:xfrm>
            <a:off x="234306" y="979750"/>
            <a:ext cx="11537100" cy="5289300"/>
          </a:xfrm>
          <a:prstGeom prst="rect">
            <a:avLst/>
          </a:prstGeom>
          <a:noFill/>
          <a:ln>
            <a:noFill/>
          </a:ln>
        </p:spPr>
        <p:txBody>
          <a:bodyPr anchorCtr="0" anchor="t" bIns="45700" lIns="91425" spcFirstLastPara="1" rIns="91425" wrap="square" tIns="45700">
            <a:noAutofit/>
          </a:bodyPr>
          <a:lstStyle/>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Leidinggeven aan samenwerkend professionalisme. Centrum voor Strategisch Onderwijs (Australië). </a:t>
            </a:r>
            <a:r>
              <a:rPr lang="en-US" sz="1400" u="sng">
                <a:solidFill>
                  <a:schemeClr val="hlink"/>
                </a:solidFill>
                <a:latin typeface="Arial"/>
                <a:ea typeface="Arial"/>
                <a:cs typeface="Arial"/>
                <a:sym typeface="Arial"/>
                <a:hlinkClick r:id="rId3"/>
              </a:rPr>
              <a:t>https://www.</a:t>
            </a:r>
            <a:r>
              <a:rPr lang="en-US" sz="1400">
                <a:solidFill>
                  <a:srgbClr val="1D1D1B"/>
                </a:solidFill>
                <a:latin typeface="Arial"/>
                <a:ea typeface="Arial"/>
                <a:cs typeface="Arial"/>
                <a:sym typeface="Arial"/>
              </a:rPr>
              <a:t>andyhargreaves.com/uploads/5/2/9/2/5292616/seminar_series_274-april2018.pdf </a:t>
            </a:r>
            <a:endParaRPr sz="1400"/>
          </a:p>
          <a:p>
            <a:pPr indent="-317500" lvl="0" marL="457200" rtl="0" algn="l">
              <a:lnSpc>
                <a:spcPct val="200000"/>
              </a:lnSpc>
              <a:spcBef>
                <a:spcPts val="1000"/>
              </a:spcBef>
              <a:spcAft>
                <a:spcPts val="0"/>
              </a:spcAft>
              <a:buClr>
                <a:srgbClr val="1D1D1B"/>
              </a:buClr>
              <a:buSzPts val="1400"/>
              <a:buFont typeface="Arial"/>
              <a:buChar char="●"/>
            </a:pPr>
            <a:r>
              <a:rPr b="0" i="0" lang="en-US" sz="1400">
                <a:solidFill>
                  <a:schemeClr val="dk1"/>
                </a:solidFill>
                <a:latin typeface="Arial"/>
                <a:ea typeface="Arial"/>
                <a:cs typeface="Arial"/>
                <a:sym typeface="Arial"/>
              </a:rPr>
              <a:t>Dunne, F., Evans, P., &amp; Thompson-Grove, G. (n.d.). </a:t>
            </a:r>
            <a:r>
              <a:rPr b="0" i="1" lang="en-US" sz="1400">
                <a:solidFill>
                  <a:schemeClr val="dk1"/>
                </a:solidFill>
                <a:latin typeface="Arial"/>
                <a:ea typeface="Arial"/>
                <a:cs typeface="Arial"/>
                <a:sym typeface="Arial"/>
              </a:rPr>
              <a:t>Adviesprotocol: Framing consultancy dilemma's</a:t>
            </a:r>
            <a:r>
              <a:rPr b="0" i="0" lang="en-US" sz="1400">
                <a:solidFill>
                  <a:schemeClr val="dk1"/>
                </a:solidFill>
                <a:latin typeface="Arial"/>
                <a:ea typeface="Arial"/>
                <a:cs typeface="Arial"/>
                <a:sym typeface="Arial"/>
              </a:rPr>
              <a:t>. Coalition of Essential Schools &amp; Annenberg Institute for School Reform. </a:t>
            </a:r>
            <a:r>
              <a:rPr b="0" i="0" lang="en-US" sz="1400" u="sng">
                <a:solidFill>
                  <a:schemeClr val="hlink"/>
                </a:solidFill>
                <a:latin typeface="Arial"/>
                <a:ea typeface="Arial"/>
                <a:cs typeface="Arial"/>
                <a:sym typeface="Arial"/>
                <a:hlinkClick r:id="rId4"/>
              </a:rPr>
              <a:t>https://www.</a:t>
            </a:r>
            <a:r>
              <a:rPr b="0" i="0" lang="en-US" sz="1400">
                <a:solidFill>
                  <a:schemeClr val="dk1"/>
                </a:solidFill>
                <a:latin typeface="Arial"/>
                <a:ea typeface="Arial"/>
                <a:cs typeface="Arial"/>
                <a:sym typeface="Arial"/>
              </a:rPr>
              <a:t>clee.org/wp-content/uploads/2024/07/consultancy.pdf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Actieonderzoek: Improving schools and empowering educators (6th ed.). SAGE Publications. </a:t>
            </a:r>
            <a:r>
              <a:rPr lang="en-US" sz="1400" u="sng">
                <a:solidFill>
                  <a:schemeClr val="hlink"/>
                </a:solidFill>
                <a:latin typeface="Arial"/>
                <a:ea typeface="Arial"/>
                <a:cs typeface="Arial"/>
                <a:sym typeface="Arial"/>
                <a:hlinkClick r:id="rId5"/>
              </a:rPr>
              <a:t>https://books.</a:t>
            </a:r>
            <a:r>
              <a:rPr lang="en-US" sz="1400">
                <a:solidFill>
                  <a:srgbClr val="1D1D1B"/>
                </a:solidFill>
                <a:latin typeface="Arial"/>
                <a:ea typeface="Arial"/>
                <a:cs typeface="Arial"/>
                <a:sym typeface="Arial"/>
              </a:rPr>
              <a:t>google.it/books?id=_KahDwAAQBAJ&amp;lpg=PP1&amp;pg=PP1#v=onepage&amp;q&amp;f=false </a:t>
            </a:r>
            <a:endParaRPr sz="1400"/>
          </a:p>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 10.1016/j.tate.2007.01.004. https://rb.gy/erhvry.</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Universiteit van Californië. (n.d.). Hoe SMART-doelen schrijven (v2). University of California Office of the President. </a:t>
            </a:r>
            <a:r>
              <a:rPr lang="en-US" sz="1400" u="sng">
                <a:solidFill>
                  <a:schemeClr val="hlink"/>
                </a:solidFill>
                <a:latin typeface="Arial"/>
                <a:ea typeface="Arial"/>
                <a:cs typeface="Arial"/>
                <a:sym typeface="Arial"/>
                <a:hlinkClick r:id="rId6"/>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Handleidingen voor actieonderzoek. (2023, 15 januari). SMART onderzoeksvragen schrijven voor actieonderzoek [Video]. YouTube. https://www.youtube.com/watch?v=U4IU-y9-J8Q.</a:t>
            </a:r>
            <a:endParaRPr sz="14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grpSp>
        <p:nvGrpSpPr>
          <p:cNvPr id="247" name="Google Shape;247;g35774147b8d_0_57"/>
          <p:cNvGrpSpPr/>
          <p:nvPr/>
        </p:nvGrpSpPr>
        <p:grpSpPr>
          <a:xfrm>
            <a:off x="2179811" y="4729766"/>
            <a:ext cx="7832078" cy="1110328"/>
            <a:chOff x="2179603" y="4888792"/>
            <a:chExt cx="7798544" cy="1110328"/>
          </a:xfrm>
        </p:grpSpPr>
        <p:pic>
          <p:nvPicPr>
            <p:cNvPr id="248" name="Google Shape;248;g35774147b8d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49" name="Google Shape;249;g35774147b8d_0_57"/>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50" name="Google Shape;250;g35774147b8d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1" name="Google Shape;251;g35774147b8d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2" name="Google Shape;252;g35774147b8d_0_57"/>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53" name="Google Shape;253;g35774147b8d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4" name="Google Shape;254;g35774147b8d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5" name="Google Shape;255;g35774147b8d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6" name="Google Shape;256;g35774147b8d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7" name="Google Shape;257;g35774147b8d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58" name="Google Shape;258;g35774147b8d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59" name="Google Shape;259;g35774147b8d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0" name="Google Shape;260;g35774147b8d_0_57"/>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556a82191b_1_4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Module 7 - Actieonderzoek: leerkrachten als medescheppers van oplossingen</a:t>
            </a:r>
            <a:endParaRPr/>
          </a:p>
        </p:txBody>
      </p:sp>
      <p:sp>
        <p:nvSpPr>
          <p:cNvPr id="120" name="Google Shape;120;g3556a82191b_1_4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 7.2: Gezamenlijk actieonderzoek: interventies ontwerpen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126" name="Google Shape;126;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000" u="none" strike="noStrike">
                <a:solidFill>
                  <a:srgbClr val="1D1D1B"/>
                </a:solidFill>
                <a:latin typeface="Arial"/>
                <a:ea typeface="Arial"/>
                <a:cs typeface="Arial"/>
                <a:sym typeface="Arial"/>
              </a:rPr>
              <a:t>Aan het eind van deze </a:t>
            </a:r>
            <a:r>
              <a:rPr lang="en-US" sz="2000">
                <a:solidFill>
                  <a:srgbClr val="1D1D1B"/>
                </a:solidFill>
                <a:latin typeface="Arial"/>
                <a:ea typeface="Arial"/>
                <a:cs typeface="Arial"/>
                <a:sym typeface="Arial"/>
              </a:rPr>
              <a:t>Unit </a:t>
            </a:r>
            <a:r>
              <a:rPr b="0" i="0" lang="en-US" sz="2000" u="none" strike="noStrike">
                <a:solidFill>
                  <a:srgbClr val="1D1D1B"/>
                </a:solidFill>
                <a:latin typeface="Arial"/>
                <a:ea typeface="Arial"/>
                <a:cs typeface="Arial"/>
                <a:sym typeface="Arial"/>
              </a:rPr>
              <a:t>zijn leerkrachten in staat om:</a:t>
            </a:r>
            <a:endParaRPr b="1" i="0" sz="2000" u="none" strike="noStrike">
              <a:solidFill>
                <a:srgbClr val="1D1D1B"/>
              </a:solidFill>
              <a:latin typeface="Arial"/>
              <a:ea typeface="Arial"/>
              <a:cs typeface="Arial"/>
              <a:sym typeface="Arial"/>
            </a:endParaRPr>
          </a:p>
          <a:p>
            <a:pPr indent="0" lvl="0" marL="0" rtl="0" algn="l">
              <a:lnSpc>
                <a:spcPct val="90000"/>
              </a:lnSpc>
              <a:spcBef>
                <a:spcPts val="0"/>
              </a:spcBef>
              <a:spcAft>
                <a:spcPts val="0"/>
              </a:spcAft>
              <a:buClr>
                <a:schemeClr val="accent4"/>
              </a:buClr>
              <a:buSzPts val="1800"/>
              <a:buNone/>
            </a:pPr>
            <a:r>
              <a:t/>
            </a:r>
            <a:endParaRPr b="1"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Een actieonderzoeksplan met meetbare resultaten te ontwerpen en te implementeren.</a:t>
            </a:r>
            <a:endParaRPr/>
          </a:p>
          <a:p>
            <a:pPr indent="0" lvl="0" marL="0" rtl="0" algn="l">
              <a:lnSpc>
                <a:spcPct val="90000"/>
              </a:lnSpc>
              <a:spcBef>
                <a:spcPts val="0"/>
              </a:spcBef>
              <a:spcAft>
                <a:spcPts val="0"/>
              </a:spcAft>
              <a:buClr>
                <a:schemeClr val="accent4"/>
              </a:buClr>
              <a:buSzPts val="1800"/>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Samenwerken met collega's om interventies te ontwikkelen en te verfijnen.</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Doelgerichte oplossingen creëren die afgestemd zijn op informaticadoelen en genderintegratie.</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Een gedetailleerd plan opstellen met SMART-vragen, duidelijke stappen en methoden voor gegevensverzameling.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2800"/>
              <a:t>Inhoud</a:t>
            </a:r>
            <a:endParaRPr/>
          </a:p>
        </p:txBody>
      </p:sp>
      <p:sp>
        <p:nvSpPr>
          <p:cNvPr id="133" name="Google Shape;133;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1 - WP-titel</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2 - Titel van de unit</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3 - Leerresultaten</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4 - Inhoud</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5 - Samenvatting van Unit 1</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6 - Inleiding tot gezamenlijk actieonderzoek</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7 - Activiteit #1 Uitdaging - uitwisseling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8 - Belangrijkste principes voor effectieve interventies</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9&amp;10 - Voorbeeld van interventiestrategieën </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11 - Activiteit #2 Interventie - brainstorm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12-14 - Een actieonderzoeksplan maken</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15 - Activiteit #3 Planontwikkeling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16 - Samenvatting &amp; volgende stappen</a:t>
            </a:r>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Recapitulatie van Unit 1 </a:t>
            </a:r>
            <a:endParaRPr/>
          </a:p>
        </p:txBody>
      </p:sp>
      <p:sp>
        <p:nvSpPr>
          <p:cNvPr id="139" name="Google Shape;139;p24"/>
          <p:cNvSpPr txBox="1"/>
          <p:nvPr>
            <p:ph idx="2" type="body"/>
          </p:nvPr>
        </p:nvSpPr>
        <p:spPr>
          <a:xfrm>
            <a:off x="0" y="1020568"/>
            <a:ext cx="11789100" cy="5661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
        <p:nvSpPr>
          <p:cNvPr id="140" name="Google Shape;140;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sng" cap="none" strike="noStrike">
                <a:solidFill>
                  <a:srgbClr val="000000"/>
                </a:solidFill>
                <a:latin typeface="Arial"/>
                <a:ea typeface="Arial"/>
                <a:cs typeface="Arial"/>
                <a:sym typeface="Arial"/>
              </a:rPr>
              <a:t>Identificeren </a:t>
            </a:r>
            <a:r>
              <a:rPr b="1" i="0" lang="en-US" sz="3200" u="none" cap="none" strike="noStrike">
                <a:solidFill>
                  <a:srgbClr val="000000"/>
                </a:solidFill>
                <a:latin typeface="Arial"/>
                <a:ea typeface="Arial"/>
                <a:cs typeface="Arial"/>
                <a:sym typeface="Arial"/>
              </a:rPr>
              <a:t>→ Plannen → Handelen → Observeren → Reflecteren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4"/>
          <p:cNvSpPr txBox="1"/>
          <p:nvPr/>
        </p:nvSpPr>
        <p:spPr>
          <a:xfrm>
            <a:off x="715992" y="2971800"/>
            <a:ext cx="1084202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Belang van </a:t>
            </a:r>
            <a:r>
              <a:rPr b="1" i="0" lang="en-US" sz="2000" u="sng" cap="none" strike="noStrike">
                <a:solidFill>
                  <a:srgbClr val="000000"/>
                </a:solidFill>
                <a:latin typeface="Arial"/>
                <a:ea typeface="Arial"/>
                <a:cs typeface="Arial"/>
                <a:sym typeface="Arial"/>
              </a:rPr>
              <a:t>goed geformuleerde onderzoeksvragen </a:t>
            </a:r>
            <a:r>
              <a:rPr b="0" i="0" lang="en-US" sz="2000" u="none" cap="none" strike="noStrike">
                <a:solidFill>
                  <a:srgbClr val="000000"/>
                </a:solidFill>
                <a:latin typeface="Arial"/>
                <a:ea typeface="Arial"/>
                <a:cs typeface="Arial"/>
                <a:sym typeface="Arial"/>
              </a:rPr>
              <a:t>(specifiek, bruikbaar, meetbaar)</a:t>
            </a:r>
            <a:endParaRPr b="0" i="0" sz="1400" u="none" cap="none" strike="noStrike">
              <a:solidFill>
                <a:srgbClr val="000000"/>
              </a:solidFill>
              <a:latin typeface="Arial"/>
              <a:ea typeface="Arial"/>
              <a:cs typeface="Arial"/>
              <a:sym typeface="Arial"/>
            </a:endParaRPr>
          </a:p>
        </p:txBody>
      </p:sp>
      <p:sp>
        <p:nvSpPr>
          <p:cNvPr id="142" name="Google Shape;142;p24"/>
          <p:cNvSpPr txBox="1"/>
          <p:nvPr/>
        </p:nvSpPr>
        <p:spPr>
          <a:xfrm>
            <a:off x="715992" y="1316226"/>
            <a:ext cx="10127412" cy="61555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De </a:t>
            </a:r>
            <a:r>
              <a:rPr b="1" i="0" lang="en-US" sz="2000" u="none" cap="none" strike="noStrike">
                <a:solidFill>
                  <a:srgbClr val="000000"/>
                </a:solidFill>
                <a:latin typeface="Arial"/>
                <a:ea typeface="Arial"/>
                <a:cs typeface="Arial"/>
                <a:sym typeface="Arial"/>
              </a:rPr>
              <a:t>cyclus van actieonderzoek: </a:t>
            </a:r>
            <a:r>
              <a:rPr b="0" i="0" lang="en-US" sz="2000" u="none" cap="none" strike="noStrike">
                <a:solidFill>
                  <a:srgbClr val="000000"/>
                </a:solidFill>
                <a:latin typeface="Arial"/>
                <a:ea typeface="Arial"/>
                <a:cs typeface="Arial"/>
                <a:sym typeface="Arial"/>
              </a:rPr>
              <a:t>een contextspecifiek, studentgericht iteratief proces.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0000"/>
                </a:solidFill>
                <a:latin typeface="Arial"/>
                <a:ea typeface="Arial"/>
                <a:cs typeface="Arial"/>
                <a:sym typeface="Arial"/>
              </a:rPr>
              <a:t>Onderzoeksvraag → Interventieontwerp</a:t>
            </a:r>
            <a:endParaRPr b="1" i="0" sz="3200" u="none" cap="none" strike="noStrike">
              <a:solidFill>
                <a:srgbClr val="000000"/>
              </a:solidFill>
              <a:latin typeface="Arial"/>
              <a:ea typeface="Arial"/>
              <a:cs typeface="Arial"/>
              <a:sym typeface="Arial"/>
            </a:endParaRPr>
          </a:p>
        </p:txBody>
      </p:sp>
      <p:sp>
        <p:nvSpPr>
          <p:cNvPr id="144" name="Google Shape;144;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1" lang="en-US" sz="2000" u="none" cap="none" strike="noStrike">
                <a:solidFill>
                  <a:srgbClr val="000000"/>
                </a:solidFill>
                <a:latin typeface="Arial"/>
                <a:ea typeface="Arial"/>
                <a:cs typeface="Arial"/>
                <a:sym typeface="Arial"/>
              </a:rPr>
              <a:t>Waarom vermijden meisjes robotica? 🡺 Hoe kan ik robotica groepsrollen herontwerpen om de leiderschapsparticipatie van meisjes te vergroten?</a:t>
            </a:r>
            <a:endParaRPr b="0" i="0" sz="1400" u="none" cap="none" strike="noStrike">
              <a:solidFill>
                <a:srgbClr val="000000"/>
              </a:solidFill>
              <a:latin typeface="Arial"/>
              <a:ea typeface="Arial"/>
              <a:cs typeface="Arial"/>
              <a:sym typeface="Arial"/>
            </a:endParaRPr>
          </a:p>
        </p:txBody>
      </p:sp>
      <p:sp>
        <p:nvSpPr>
          <p:cNvPr id="145" name="Google Shape;145;p24"/>
          <p:cNvSpPr txBox="1"/>
          <p:nvPr/>
        </p:nvSpPr>
        <p:spPr>
          <a:xfrm>
            <a:off x="735384" y="4421647"/>
            <a:ext cx="10842024"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Verbinding tussen </a:t>
            </a:r>
            <a:r>
              <a:rPr b="1" i="0" lang="en-US" sz="2000" u="none" cap="none" strike="noStrike">
                <a:solidFill>
                  <a:srgbClr val="000000"/>
                </a:solidFill>
                <a:latin typeface="Arial"/>
                <a:ea typeface="Arial"/>
                <a:cs typeface="Arial"/>
                <a:sym typeface="Arial"/>
              </a:rPr>
              <a:t>geïdentificeerde uitdagingen en interventieontwerp</a:t>
            </a:r>
            <a:endParaRPr b="1"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3c85d3a64_0_6"/>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Inleiding tot gezamenlijk actieonderzoek</a:t>
            </a:r>
            <a:endParaRPr sz="2800">
              <a:solidFill>
                <a:srgbClr val="FFFFFF"/>
              </a:solidFill>
            </a:endParaRPr>
          </a:p>
        </p:txBody>
      </p:sp>
      <p:sp>
        <p:nvSpPr>
          <p:cNvPr id="151" name="Google Shape;151;g343c85d3a64_0_6"/>
          <p:cNvSpPr txBox="1"/>
          <p:nvPr/>
        </p:nvSpPr>
        <p:spPr>
          <a:xfrm>
            <a:off x="97970" y="926592"/>
            <a:ext cx="1231392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Samenwerkend actieonderzoek: samen sterker</a:t>
            </a:r>
            <a:endParaRPr b="0" i="0" sz="2400" u="none" cap="none" strike="noStrike">
              <a:solidFill>
                <a:schemeClr val="accent1"/>
              </a:solidFill>
              <a:latin typeface="Calibri"/>
              <a:ea typeface="Calibri"/>
              <a:cs typeface="Calibri"/>
              <a:sym typeface="Calibri"/>
            </a:endParaRPr>
          </a:p>
        </p:txBody>
      </p:sp>
      <p:sp>
        <p:nvSpPr>
          <p:cNvPr id="152" name="Google Shape;152;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Een participatief proces waarbij docenten samenwerken om gedeelde problemen te onderzoeken, oplossingen te implementeren en de impact te beoordelen.</a:t>
            </a:r>
            <a:endParaRPr b="0" i="0" sz="2000" u="none" cap="none" strike="noStrike">
              <a:solidFill>
                <a:schemeClr val="dk1"/>
              </a:solidFill>
              <a:latin typeface="Arial"/>
              <a:ea typeface="Arial"/>
              <a:cs typeface="Arial"/>
              <a:sym typeface="Arial"/>
            </a:endParaRPr>
          </a:p>
        </p:txBody>
      </p:sp>
      <p:sp>
        <p:nvSpPr>
          <p:cNvPr id="153" name="Google Shape;153;g343c85d3a64_0_6"/>
          <p:cNvSpPr txBox="1"/>
          <p:nvPr/>
        </p:nvSpPr>
        <p:spPr>
          <a:xfrm>
            <a:off x="719328" y="3167390"/>
            <a:ext cx="10625328" cy="16312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Arial"/>
                <a:ea typeface="Arial"/>
                <a:cs typeface="Arial"/>
                <a:sym typeface="Arial"/>
              </a:rPr>
              <a:t>Voordelen: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Gedeelde expertise en diverse perspectieven</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Betrouwbaardere gegevens</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Duurzame verbeteringen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Professionele leergemeenschap</a:t>
            </a:r>
            <a:endParaRPr b="0" i="0" sz="1400" u="none" cap="none" strike="noStrike">
              <a:solidFill>
                <a:srgbClr val="000000"/>
              </a:solidFill>
              <a:latin typeface="Arial"/>
              <a:ea typeface="Arial"/>
              <a:cs typeface="Arial"/>
              <a:sym typeface="Arial"/>
            </a:endParaRPr>
          </a:p>
        </p:txBody>
      </p:sp>
      <p:sp>
        <p:nvSpPr>
          <p:cNvPr id="154" name="Google Shape;154;g343c85d3a64_0_6"/>
          <p:cNvSpPr txBox="1"/>
          <p:nvPr/>
        </p:nvSpPr>
        <p:spPr>
          <a:xfrm>
            <a:off x="97970" y="6037694"/>
            <a:ext cx="11594592"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Hargreaves, A., &amp; O'Connor, M. T. (2019). Leidinggeven aan samenwerkend professionalisme. Centrum voor Strategisch Onderwijs (Australië). </a:t>
            </a:r>
            <a:r>
              <a:rPr b="0" i="0" lang="en-US" sz="1050" u="sng" cap="none" strike="noStrike">
                <a:solidFill>
                  <a:srgbClr val="000000"/>
                </a:solidFill>
                <a:latin typeface="Arial"/>
                <a:ea typeface="Arial"/>
                <a:cs typeface="Arial"/>
                <a:sym typeface="Arial"/>
                <a:hlinkClick r:id="rId3">
                  <a:extLst>
                    <a:ext uri="{A12FA001-AC4F-418D-AE19-62706E023703}">
                      <ahyp:hlinkClr val="tx"/>
                    </a:ext>
                  </a:extLst>
                </a:hlinkClick>
              </a:rPr>
              <a:t>https://www.</a:t>
            </a:r>
            <a:r>
              <a:rPr b="0" i="0" lang="en-US" sz="1050" u="none" cap="none" strike="noStrike">
                <a:solidFill>
                  <a:srgbClr val="000000"/>
                </a:solidFill>
                <a:latin typeface="Arial"/>
                <a:ea typeface="Arial"/>
                <a:cs typeface="Arial"/>
                <a:sym typeface="Arial"/>
              </a:rPr>
              <a:t>andyhargreaves.com/uploads/5/2/9/2/5292616/seminar_series_274-april2018.pdf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a:t>
            </a:r>
            <a:r>
              <a:rPr b="0" i="0" lang="en-US" sz="1050" u="sng" cap="none" strike="noStrike">
                <a:solidFill>
                  <a:srgbClr val="000000"/>
                </a:solidFill>
                <a:latin typeface="Arial"/>
                <a:ea typeface="Arial"/>
                <a:cs typeface="Arial"/>
                <a:sym typeface="Arial"/>
                <a:hlinkClick r:id="rId4">
                  <a:extLst>
                    <a:ext uri="{A12FA001-AC4F-418D-AE19-62706E023703}">
                      <ahyp:hlinkClr val="tx"/>
                    </a:ext>
                  </a:extLst>
                </a:hlinkClick>
              </a:rPr>
              <a:t> 10.1016/j.tate.2007.01.004</a:t>
            </a:r>
            <a:endParaRPr b="0" i="0" sz="105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Activiteit #1 Uitdaging - ruil</a:t>
            </a:r>
            <a:endParaRPr b="1" sz="2800">
              <a:solidFill>
                <a:srgbClr val="FFFFFF"/>
              </a:solidFill>
            </a:endParaRPr>
          </a:p>
        </p:txBody>
      </p:sp>
      <p:sp>
        <p:nvSpPr>
          <p:cNvPr id="160" name="Google Shape;160;p25"/>
          <p:cNvSpPr txBox="1"/>
          <p:nvPr/>
        </p:nvSpPr>
        <p:spPr>
          <a:xfrm>
            <a:off x="646171" y="2394015"/>
            <a:ext cx="10899600" cy="41250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1" i="0" lang="en-US" sz="1800" u="none" cap="none" strike="noStrike">
                <a:solidFill>
                  <a:srgbClr val="000000"/>
                </a:solidFill>
                <a:latin typeface="Arial"/>
                <a:ea typeface="Arial"/>
                <a:cs typeface="Arial"/>
                <a:sym typeface="Arial"/>
              </a:rPr>
              <a:t>Opzetten: </a:t>
            </a:r>
            <a:r>
              <a:rPr b="0" i="0" lang="en-US" sz="1800" u="none" cap="none" strike="noStrike">
                <a:solidFill>
                  <a:srgbClr val="000000"/>
                </a:solidFill>
                <a:latin typeface="Arial"/>
                <a:ea typeface="Arial"/>
                <a:cs typeface="Arial"/>
                <a:sym typeface="Arial"/>
              </a:rPr>
              <a:t>Neem een van de hardnekkige uitdagingen die je in Unit 1 hebt geïdentificeerd en uitgewerkt. Schrijf het op een sticky note volgens dit formaat: </a:t>
            </a:r>
            <a:endParaRPr b="0" i="0" sz="26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700"/>
              <a:buFont typeface="Arial"/>
              <a:buNone/>
            </a:pPr>
            <a:r>
              <a:rPr b="1" i="0" lang="en-US" sz="1700" u="none" cap="none" strike="noStrike">
                <a:solidFill>
                  <a:schemeClr val="dk1"/>
                </a:solidFill>
                <a:latin typeface="Arial"/>
                <a:ea typeface="Arial"/>
                <a:cs typeface="Arial"/>
                <a:sym typeface="Arial"/>
              </a:rPr>
              <a:t>[Studentengroep] + [gedrag/vaardigheidskloof] + [context].</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40404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Ronde 1 - Leraar A deelt zijn uitdaging</a:t>
            </a:r>
            <a:endParaRPr b="1" i="0" sz="2000" u="none" cap="none" strike="noStrike">
              <a:solidFill>
                <a:srgbClr val="000000"/>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Stel verduidelijkende vragen om de hoofdoorzaken te ontdekken (bijv. "Denk je dat het vertrouwen, interesse of de dynamiek van klasgenoten is?")</a:t>
            </a:r>
            <a:endParaRPr b="0" i="0" sz="1600" u="none" cap="none" strike="noStrike">
              <a:solidFill>
                <a:schemeClr val="dk1"/>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Brainstorm invalshoeken waar de leerkracht misschien niet aan gedacht heeft (bv. "Kan de debug-interface intimiderend aanvoelen?" of "Heb je peer debugging-paren geprobeerd?").</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Ronde 2 &amp; 3: Herhaal voor leerkrachten B en 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Verfijning: </a:t>
            </a:r>
            <a:r>
              <a:rPr b="0" i="0" lang="en-US" sz="1700" u="none" cap="none" strike="noStrike">
                <a:solidFill>
                  <a:schemeClr val="dk1"/>
                </a:solidFill>
                <a:latin typeface="Arial"/>
                <a:ea typeface="Arial"/>
                <a:cs typeface="Arial"/>
                <a:sym typeface="Arial"/>
              </a:rPr>
              <a:t>herzie je oorspronkelijke uitdaging op basis van de feedback van de groep met behulp van de checklist: </a:t>
            </a:r>
            <a:r>
              <a:rPr b="0" i="1" lang="en-US" sz="1700" u="none" cap="none" strike="noStrike">
                <a:solidFill>
                  <a:schemeClr val="dk1"/>
                </a:solidFill>
                <a:latin typeface="Arial"/>
                <a:ea typeface="Arial"/>
                <a:cs typeface="Arial"/>
                <a:sym typeface="Arial"/>
              </a:rPr>
              <a:t>specifiek, uitvoerbaar, meetbaar.</a:t>
            </a:r>
            <a:endParaRPr b="1" i="0" sz="2500" u="none" cap="none" strike="noStrike">
              <a:solidFill>
                <a:schemeClr val="dk1"/>
              </a:solidFill>
              <a:latin typeface="Arial"/>
              <a:ea typeface="Arial"/>
              <a:cs typeface="Arial"/>
              <a:sym typeface="Arial"/>
            </a:endParaRPr>
          </a:p>
        </p:txBody>
      </p:sp>
      <p:sp>
        <p:nvSpPr>
          <p:cNvPr id="161" name="Google Shape;161;p25"/>
          <p:cNvSpPr txBox="1"/>
          <p:nvPr/>
        </p:nvSpPr>
        <p:spPr>
          <a:xfrm>
            <a:off x="1670304" y="1477366"/>
            <a:ext cx="11301900" cy="569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100"/>
              <a:buFont typeface="Arial"/>
              <a:buNone/>
            </a:pPr>
            <a:r>
              <a:rPr b="0" i="0" lang="en-US" sz="3100" u="none" cap="none" strike="noStrike">
                <a:solidFill>
                  <a:srgbClr val="000000"/>
                </a:solidFill>
                <a:latin typeface="Arial"/>
                <a:ea typeface="Arial"/>
                <a:cs typeface="Arial"/>
                <a:sym typeface="Arial"/>
              </a:rPr>
              <a:t>Wisselen 🡺 Brainstormen 🡺 Verfijnen</a:t>
            </a:r>
            <a:endParaRPr b="0" i="0" sz="3100" u="none" cap="none" strike="noStrike">
              <a:solidFill>
                <a:srgbClr val="000000"/>
              </a:solidFill>
              <a:latin typeface="Arial"/>
              <a:ea typeface="Arial"/>
              <a:cs typeface="Arial"/>
              <a:sym typeface="Arial"/>
            </a:endParaRPr>
          </a:p>
        </p:txBody>
      </p:sp>
      <p:pic>
        <p:nvPicPr>
          <p:cNvPr id="162" name="Google Shape;162;p25"/>
          <p:cNvPicPr preferRelativeResize="0"/>
          <p:nvPr/>
        </p:nvPicPr>
        <p:blipFill rotWithShape="1">
          <a:blip r:embed="rId3">
            <a:alphaModFix/>
          </a:blip>
          <a:srcRect b="0" l="0" r="0" t="0"/>
          <a:stretch/>
        </p:blipFill>
        <p:spPr>
          <a:xfrm>
            <a:off x="878802" y="1366351"/>
            <a:ext cx="791496" cy="791475"/>
          </a:xfrm>
          <a:prstGeom prst="rect">
            <a:avLst/>
          </a:prstGeom>
          <a:noFill/>
          <a:ln>
            <a:noFill/>
          </a:ln>
        </p:spPr>
      </p:pic>
      <p:pic>
        <p:nvPicPr>
          <p:cNvPr id="163" name="Google Shape;163;p25"/>
          <p:cNvPicPr preferRelativeResize="0"/>
          <p:nvPr/>
        </p:nvPicPr>
        <p:blipFill rotWithShape="1">
          <a:blip r:embed="rId4">
            <a:alphaModFix/>
          </a:blip>
          <a:srcRect b="0" l="0" r="0" t="0"/>
          <a:stretch/>
        </p:blipFill>
        <p:spPr>
          <a:xfrm>
            <a:off x="3889324" y="1305413"/>
            <a:ext cx="939650" cy="913326"/>
          </a:xfrm>
          <a:prstGeom prst="rect">
            <a:avLst/>
          </a:prstGeom>
          <a:noFill/>
          <a:ln>
            <a:noFill/>
          </a:ln>
        </p:spPr>
      </p:pic>
      <p:pic>
        <p:nvPicPr>
          <p:cNvPr id="164" name="Google Shape;164;p25"/>
          <p:cNvPicPr preferRelativeResize="0"/>
          <p:nvPr/>
        </p:nvPicPr>
        <p:blipFill rotWithShape="1">
          <a:blip r:embed="rId5">
            <a:alphaModFix/>
          </a:blip>
          <a:srcRect b="0" l="0" r="0" t="0"/>
          <a:stretch/>
        </p:blipFill>
        <p:spPr>
          <a:xfrm>
            <a:off x="78699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343c85d3a64_0_29"/>
          <p:cNvSpPr txBox="1"/>
          <p:nvPr/>
        </p:nvSpPr>
        <p:spPr>
          <a:xfrm>
            <a:off x="271500" y="1405472"/>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1 - Afgestemd op informaticadoelen</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 Bevordert genderintegratie</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 Geworteld in geïdentificeerde oorzaken</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 Binnen uw controle</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5 - Meetbare resultaten</a:t>
            </a:r>
            <a:endParaRPr b="1" i="0" sz="2000" u="none" cap="none" strike="noStrike">
              <a:solidFill>
                <a:schemeClr val="dk1"/>
              </a:solidFill>
              <a:latin typeface="Arial"/>
              <a:ea typeface="Arial"/>
              <a:cs typeface="Arial"/>
              <a:sym typeface="Arial"/>
            </a:endParaRPr>
          </a:p>
        </p:txBody>
      </p:sp>
      <p:sp>
        <p:nvSpPr>
          <p:cNvPr id="170" name="Google Shape;170;g343c85d3a64_0_29"/>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Van probleem naar oplossing: interventies met impact ontwerpen</a:t>
            </a:r>
            <a:endParaRPr b="1" sz="2800">
              <a:solidFill>
                <a:srgbClr val="FFFFFF"/>
              </a:solidFill>
            </a:endParaRPr>
          </a:p>
        </p:txBody>
      </p:sp>
      <p:sp>
        <p:nvSpPr>
          <p:cNvPr id="171" name="Google Shape;171;g343c85d3a64_0_29"/>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Belangrijkste principes voor effectieve interventies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6"/>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77" name="Google Shape;177;p6"/>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Van probleem naar oplossing: interventies met impact ontwerpen</a:t>
            </a:r>
            <a:endParaRPr b="1" sz="2800">
              <a:solidFill>
                <a:srgbClr val="FFFFFF"/>
              </a:solidFill>
            </a:endParaRPr>
          </a:p>
        </p:txBody>
      </p:sp>
      <p:sp>
        <p:nvSpPr>
          <p:cNvPr id="178" name="Google Shape;178;p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Voorbeeld interventiestrategieën</a:t>
            </a:r>
            <a:endParaRPr/>
          </a:p>
        </p:txBody>
      </p:sp>
      <p:graphicFrame>
        <p:nvGraphicFramePr>
          <p:cNvPr id="179" name="Google Shape;179;p6"/>
          <p:cNvGraphicFramePr/>
          <p:nvPr/>
        </p:nvGraphicFramePr>
        <p:xfrm>
          <a:off x="207264" y="1697500"/>
          <a:ext cx="3000000" cy="3000000"/>
        </p:xfrm>
        <a:graphic>
          <a:graphicData uri="http://schemas.openxmlformats.org/drawingml/2006/table">
            <a:tbl>
              <a:tblPr bandRow="1" firstRow="1">
                <a:noFill/>
                <a:tableStyleId>{11AC5342-BE8E-4943-89D1-BB21E0CB7A47}</a:tableStyleId>
              </a:tblPr>
              <a:tblGrid>
                <a:gridCol w="1158250"/>
                <a:gridCol w="4206250"/>
                <a:gridCol w="3560075"/>
                <a:gridCol w="28773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Strategie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Hoe wordt inclusie aangepakt</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Meetbare resultaten</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Tip voor implementatie</a:t>
                      </a:r>
                      <a:endParaRPr b="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Projectgebaseerd leren (PGO) met authentieke scenario's</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Zet stereotype "mannelijke" interesses tegenover elkaar,</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Gebruikt </a:t>
                      </a:r>
                      <a:r>
                        <a:rPr b="1" lang="en-US" sz="1400" u="none" cap="none" strike="noStrike"/>
                        <a:t>echte problemen </a:t>
                      </a:r>
                      <a:r>
                        <a:rPr lang="en-US" sz="1400" u="none" cap="none" strike="noStrike"/>
                        <a:t>om de diverse interesses van leerlingen aan te spreken. </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Geworteld in echte behoeften die laten zien dat techniek </a:t>
                      </a:r>
                      <a:r>
                        <a:rPr b="1" lang="en-US" sz="1400" u="none" cap="none" strike="noStrike"/>
                        <a:t>een middel is voor gelijkheid, niet alleen competitie</a:t>
                      </a:r>
                      <a:r>
                        <a:rPr lang="en-US" sz="1400" u="none" cap="none" strike="noStrike"/>
                        <a:t>.</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Rollen kunnen worden toegewezen op basis van sterke punten, zodat alle bijdragen worden gewaardeerd.</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Tel door studenten gegenereerde oplossingsvarianten: Het aantal unieke benaderingen van het probleem bijhouden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Diversiteit in deelname: </a:t>
                      </a:r>
                      <a:r>
                        <a:rPr b="0" i="0" lang="en-US" sz="1400" u="none" cap="none" strike="noStrike">
                          <a:solidFill>
                            <a:srgbClr val="000000"/>
                          </a:solidFill>
                          <a:latin typeface="Arial"/>
                          <a:ea typeface="Arial"/>
                          <a:cs typeface="Arial"/>
                          <a:sym typeface="Arial"/>
                        </a:rPr>
                        <a:t>Deelnamecijfers vergelijken naar geslacht en/of achtergrond in PGO vs. traditionele labs.</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Zelfrapportages van studenten: pre/post enquêtes over het gebruik van codering om problemen op te lossen.</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t>Kies relevante thema's</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Steek een inclusieve steiger aan</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Diverse rolmodellen laten zien</a:t>
                      </a:r>
                      <a:endParaRPr i="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Gemengde sekse in tweetallen programmeren met rolwisseling</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Normalisatie van samenwerking door </a:t>
                      </a:r>
                      <a:r>
                        <a:rPr b="1" lang="en-US" sz="1400" u="none" cap="none" strike="noStrike"/>
                        <a:t>paren van gemengd geslacht</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Gelijke bijdrage verzekerd door </a:t>
                      </a:r>
                      <a:r>
                        <a:rPr b="1" i="0" lang="en-US" sz="1400" u="none" cap="none" strike="noStrike">
                          <a:solidFill>
                            <a:srgbClr val="000000"/>
                          </a:solidFill>
                          <a:latin typeface="Arial"/>
                          <a:ea typeface="Arial"/>
                          <a:cs typeface="Arial"/>
                          <a:sym typeface="Arial"/>
                        </a:rPr>
                        <a:t>rolwisseling</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Voltooiingspercentages per geslacht: </a:t>
                      </a:r>
                      <a:r>
                        <a:rPr b="0" i="0" lang="en-US" sz="1400" u="none" cap="none" strike="noStrike">
                          <a:solidFill>
                            <a:srgbClr val="000000"/>
                          </a:solidFill>
                          <a:latin typeface="Arial"/>
                          <a:ea typeface="Arial"/>
                          <a:cs typeface="Arial"/>
                          <a:sym typeface="Arial"/>
                        </a:rPr>
                        <a:t>Vergelijk het percentage voltooide taken tussen gemengde paren vs. groepen van hetzelfde geslacht.</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Evenwicht in deelname: Tel regels code/bijdragen per rol.</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Vertrouwensonderzoeken: beoordelingen voor en na de activiteit.</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Paren strategisch indelen</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Leerlingen trainen in samenwerking</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Pushback aanpakken</a:t>
                      </a:r>
                      <a:endParaRPr sz="1400" u="none" cap="none" strike="noStrike"/>
                    </a:p>
                  </a:txBody>
                  <a:tcPr marT="45725" marB="45725" marR="91450" marL="91450"/>
                </a:tc>
              </a:tr>
            </a:tbl>
          </a:graphicData>
        </a:graphic>
      </p:graphicFrame>
      <p:sp>
        <p:nvSpPr>
          <p:cNvPr id="180" name="Google Shape;180;p6"/>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Meisjes haken af tijdens competitieve codeeruitdagingen.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